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18"/>
  </p:notesMasterIdLst>
  <p:sldIdLst>
    <p:sldId id="277" r:id="rId3"/>
    <p:sldId id="284" r:id="rId4"/>
    <p:sldId id="282" r:id="rId5"/>
    <p:sldId id="256" r:id="rId6"/>
    <p:sldId id="283" r:id="rId7"/>
    <p:sldId id="280" r:id="rId8"/>
    <p:sldId id="275" r:id="rId9"/>
    <p:sldId id="286" r:id="rId10"/>
    <p:sldId id="278" r:id="rId11"/>
    <p:sldId id="263" r:id="rId12"/>
    <p:sldId id="264" r:id="rId13"/>
    <p:sldId id="285" r:id="rId14"/>
    <p:sldId id="260" r:id="rId15"/>
    <p:sldId id="262" r:id="rId16"/>
    <p:sldId id="279" r:id="rId17"/>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70AD47"/>
    <a:srgbClr val="093654"/>
    <a:srgbClr val="28558A"/>
    <a:srgbClr val="008000"/>
    <a:srgbClr val="245187"/>
    <a:srgbClr val="8BDE3D"/>
    <a:srgbClr val="FFFFFF"/>
    <a:srgbClr val="84D83C"/>
    <a:srgbClr val="DDE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623" autoAdjust="0"/>
  </p:normalViewPr>
  <p:slideViewPr>
    <p:cSldViewPr snapToGrid="0">
      <p:cViewPr varScale="1">
        <p:scale>
          <a:sx n="53" d="100"/>
          <a:sy n="53" d="100"/>
        </p:scale>
        <p:origin x="13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050639B1-4037-47D6-80AB-D295F4638C60}" type="datetimeFigureOut">
              <a:rPr lang="en-GB" smtClean="0"/>
              <a:t>27/05/2019</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C25C4586-0D7B-49EA-B1F1-009D59AD603A}" type="slidenum">
              <a:rPr lang="en-GB" smtClean="0"/>
              <a:t>‹#›</a:t>
            </a:fld>
            <a:endParaRPr lang="en-GB"/>
          </a:p>
        </p:txBody>
      </p:sp>
    </p:spTree>
    <p:extLst>
      <p:ext uri="{BB962C8B-B14F-4D97-AF65-F5344CB8AC3E}">
        <p14:creationId xmlns:p14="http://schemas.microsoft.com/office/powerpoint/2010/main" val="319444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Good morning everyone.  </a:t>
            </a:r>
            <a:r>
              <a:rPr lang="en-GB" dirty="0" err="1"/>
              <a:t>BeYonder’s</a:t>
            </a:r>
            <a:r>
              <a:rPr lang="en-GB" dirty="0"/>
              <a:t> development into the Circular Economy was deliberate strategy based on our decades of prior experience as both environmental and social activists. Specifically, can we use CE thinking to provide solutions that will save the planet without damaging inclusive growth.  Our earliest concerns were for the marine environment because if the oceans die we die and so I would like you to pay attention to this short video:</a:t>
            </a:r>
          </a:p>
        </p:txBody>
      </p:sp>
      <p:sp>
        <p:nvSpPr>
          <p:cNvPr id="4" name="Slide Number Placeholder 3"/>
          <p:cNvSpPr>
            <a:spLocks noGrp="1"/>
          </p:cNvSpPr>
          <p:nvPr>
            <p:ph type="sldNum" sz="quarter" idx="5"/>
          </p:nvPr>
        </p:nvSpPr>
        <p:spPr/>
        <p:txBody>
          <a:bodyPr/>
          <a:lstStyle/>
          <a:p>
            <a:fld id="{C25C4586-0D7B-49EA-B1F1-009D59AD603A}" type="slidenum">
              <a:rPr lang="en-GB" smtClean="0"/>
              <a:t>1</a:t>
            </a:fld>
            <a:endParaRPr lang="en-GB"/>
          </a:p>
        </p:txBody>
      </p:sp>
    </p:spTree>
    <p:extLst>
      <p:ext uri="{BB962C8B-B14F-4D97-AF65-F5344CB8AC3E}">
        <p14:creationId xmlns:p14="http://schemas.microsoft.com/office/powerpoint/2010/main" val="3619194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This is the space our textile division lives in – pretty much the fashion and fabric equivalent of TRLs 3 to 6 so, yes, we are already well practised at navigating our way through Lindstrom’s “Innovation Valley of Death”.  In addition, we offer our clients ethical fabric sourcing and work with academic partners for Design to Deconstruct.  That is essential if we are going to Design to Remanufacture which is itself essential if we are to achieve true circularity rather than simply minimising losses between linear business nodes.</a:t>
            </a:r>
          </a:p>
        </p:txBody>
      </p:sp>
      <p:sp>
        <p:nvSpPr>
          <p:cNvPr id="4" name="Slide Number Placeholder 3"/>
          <p:cNvSpPr>
            <a:spLocks noGrp="1"/>
          </p:cNvSpPr>
          <p:nvPr>
            <p:ph type="sldNum" sz="quarter" idx="5"/>
          </p:nvPr>
        </p:nvSpPr>
        <p:spPr/>
        <p:txBody>
          <a:bodyPr/>
          <a:lstStyle/>
          <a:p>
            <a:fld id="{C25C4586-0D7B-49EA-B1F1-009D59AD603A}" type="slidenum">
              <a:rPr lang="en-GB" smtClean="0"/>
              <a:t>11</a:t>
            </a:fld>
            <a:endParaRPr lang="en-GB"/>
          </a:p>
        </p:txBody>
      </p:sp>
    </p:spTree>
    <p:extLst>
      <p:ext uri="{BB962C8B-B14F-4D97-AF65-F5344CB8AC3E}">
        <p14:creationId xmlns:p14="http://schemas.microsoft.com/office/powerpoint/2010/main" val="3294348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As social activists we are very people focused.  We were one of the earliest sign ups to the Scottish Business Pledge which goes way beyond just the living wage, we have mapped our strategic development to the 55 metrics of the Scottish National Performance Framework which itself directly supports the UN Sustainable Development Goals and we are one of Scotland’s 10 Purpose Pioneer organisations within the Scotland Can B movement.  </a:t>
            </a:r>
          </a:p>
        </p:txBody>
      </p:sp>
      <p:sp>
        <p:nvSpPr>
          <p:cNvPr id="4" name="Slide Number Placeholder 3"/>
          <p:cNvSpPr>
            <a:spLocks noGrp="1"/>
          </p:cNvSpPr>
          <p:nvPr>
            <p:ph type="sldNum" sz="quarter" idx="5"/>
          </p:nvPr>
        </p:nvSpPr>
        <p:spPr/>
        <p:txBody>
          <a:bodyPr/>
          <a:lstStyle/>
          <a:p>
            <a:fld id="{C25C4586-0D7B-49EA-B1F1-009D59AD603A}" type="slidenum">
              <a:rPr lang="en-GB" smtClean="0"/>
              <a:t>12</a:t>
            </a:fld>
            <a:endParaRPr lang="en-GB"/>
          </a:p>
        </p:txBody>
      </p:sp>
    </p:spTree>
    <p:extLst>
      <p:ext uri="{BB962C8B-B14F-4D97-AF65-F5344CB8AC3E}">
        <p14:creationId xmlns:p14="http://schemas.microsoft.com/office/powerpoint/2010/main" val="1473281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Sadly, the textile industry has not been people friendly. The ready availability of  ultra-low-cost labour has stifled innovation and ensured that ethical manufacturers are producing only for the moneyed classes.  If we were to take a factory worker out of a 1918 factory and drop her – it would be a her – into a 2018 factory, she would require zero additional training to continue working.  But to remain competitive, her wages would be reduced and her hours increased. That simply cannot be acceptable in a modern democracy such as ours. It should not be acceptable anywhere.</a:t>
            </a:r>
          </a:p>
          <a:p>
            <a:endParaRPr lang="en-GB" dirty="0"/>
          </a:p>
          <a:p>
            <a:r>
              <a:rPr lang="en-GB" dirty="0"/>
              <a:t>The Future of Textiles in the Scottish Economy therefore is dependent on businesses like ours, being directly supported by centres of excellence such as the AFRC, to innovate under the umbrella of a National Performance Framework and deliver a circular economy solution that puts Scotland back at the forefront of global textiles.</a:t>
            </a:r>
          </a:p>
        </p:txBody>
      </p:sp>
      <p:sp>
        <p:nvSpPr>
          <p:cNvPr id="4" name="Slide Number Placeholder 3"/>
          <p:cNvSpPr>
            <a:spLocks noGrp="1"/>
          </p:cNvSpPr>
          <p:nvPr>
            <p:ph type="sldNum" sz="quarter" idx="5"/>
          </p:nvPr>
        </p:nvSpPr>
        <p:spPr/>
        <p:txBody>
          <a:bodyPr/>
          <a:lstStyle/>
          <a:p>
            <a:fld id="{C25C4586-0D7B-49EA-B1F1-009D59AD603A}" type="slidenum">
              <a:rPr lang="en-GB" smtClean="0"/>
              <a:t>13</a:t>
            </a:fld>
            <a:endParaRPr lang="en-GB"/>
          </a:p>
        </p:txBody>
      </p:sp>
    </p:spTree>
    <p:extLst>
      <p:ext uri="{BB962C8B-B14F-4D97-AF65-F5344CB8AC3E}">
        <p14:creationId xmlns:p14="http://schemas.microsoft.com/office/powerpoint/2010/main" val="478428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Working with Scottish Enterprise, the AFRC, University of Strathclyde Business School and other key centres of influence we have highly advanced plans for major investment in a high-volume, high-variety showcase facility which will draw on global best practice in reclamation and recycling, leading to technological innovation in new yarns whilst re-inventing 3 “traditional” industries as Industry 4.0 exemplars.  This will lead directly to Development of new yarns and fabrics plus the revitalisation of Scottish Spinning, Scottish Weaving and, of course, Scottish Textile Manufacturing.</a:t>
            </a:r>
          </a:p>
          <a:p>
            <a:endParaRPr lang="en-GB" dirty="0"/>
          </a:p>
          <a:p>
            <a:r>
              <a:rPr lang="en-GB" dirty="0"/>
              <a:t>The end result will be a massive reduction of textile waste in Scotland; significant new primary employment; substantial new secondary employment; export opportunities potentially bigger than Harris Tweed for both yarns and woven fabrics; the enabling technology and supply chain elements for spin-out businesses; an educational platform for schools, colleges, universities and entrepreneurial incubators and accelerators; and a growing acknowledgement of Scottish leadership in environmental responsibility for textiles.</a:t>
            </a:r>
          </a:p>
          <a:p>
            <a:endParaRPr lang="en-GB" dirty="0"/>
          </a:p>
          <a:p>
            <a:r>
              <a:rPr lang="en-GB" dirty="0"/>
              <a:t>The mantra we have developed at BeYonder is that Knowledge is Responsibility.   If you would like to share our journey then please come and talk to us.</a:t>
            </a:r>
          </a:p>
          <a:p>
            <a:endParaRPr lang="en-GB" dirty="0"/>
          </a:p>
        </p:txBody>
      </p:sp>
      <p:sp>
        <p:nvSpPr>
          <p:cNvPr id="4" name="Slide Number Placeholder 3"/>
          <p:cNvSpPr>
            <a:spLocks noGrp="1"/>
          </p:cNvSpPr>
          <p:nvPr>
            <p:ph type="sldNum" sz="quarter" idx="5"/>
          </p:nvPr>
        </p:nvSpPr>
        <p:spPr/>
        <p:txBody>
          <a:bodyPr/>
          <a:lstStyle/>
          <a:p>
            <a:fld id="{C25C4586-0D7B-49EA-B1F1-009D59AD603A}" type="slidenum">
              <a:rPr lang="en-GB" smtClean="0"/>
              <a:t>14</a:t>
            </a:fld>
            <a:endParaRPr lang="en-GB"/>
          </a:p>
        </p:txBody>
      </p:sp>
    </p:spTree>
    <p:extLst>
      <p:ext uri="{BB962C8B-B14F-4D97-AF65-F5344CB8AC3E}">
        <p14:creationId xmlns:p14="http://schemas.microsoft.com/office/powerpoint/2010/main" val="254380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a:t>Thank you.</a:t>
            </a:r>
          </a:p>
        </p:txBody>
      </p:sp>
      <p:sp>
        <p:nvSpPr>
          <p:cNvPr id="4" name="Slide Number Placeholder 3"/>
          <p:cNvSpPr>
            <a:spLocks noGrp="1"/>
          </p:cNvSpPr>
          <p:nvPr>
            <p:ph type="sldNum" sz="quarter" idx="5"/>
          </p:nvPr>
        </p:nvSpPr>
        <p:spPr/>
        <p:txBody>
          <a:bodyPr/>
          <a:lstStyle/>
          <a:p>
            <a:fld id="{C25C4586-0D7B-49EA-B1F1-009D59AD603A}" type="slidenum">
              <a:rPr lang="en-GB" smtClean="0"/>
              <a:t>15</a:t>
            </a:fld>
            <a:endParaRPr lang="en-GB"/>
          </a:p>
        </p:txBody>
      </p:sp>
    </p:spTree>
    <p:extLst>
      <p:ext uri="{BB962C8B-B14F-4D97-AF65-F5344CB8AC3E}">
        <p14:creationId xmlns:p14="http://schemas.microsoft.com/office/powerpoint/2010/main" val="43086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Seen here are 3 amazing environmental activists – Paul Watson, the Founder of Sea Shepherd whose video you have just watched – he was also the youngest of the original founders of Greenpeace back in the day.  </a:t>
            </a:r>
            <a:r>
              <a:rPr lang="en-GB" dirty="0" err="1"/>
              <a:t>Cyrill</a:t>
            </a:r>
            <a:r>
              <a:rPr lang="en-GB" dirty="0"/>
              <a:t> </a:t>
            </a:r>
            <a:r>
              <a:rPr lang="en-GB" dirty="0" err="1"/>
              <a:t>Gutsch</a:t>
            </a:r>
            <a:r>
              <a:rPr lang="en-GB" dirty="0"/>
              <a:t>, founder of Parley for the Oceans and Stella McCartney of the eponymous designer brand. This photo is from last year around the time Stella was launching her Circular Textiles collaboration with the Ellen McArthur Foundation.  It shouldn’t be lost on you either that Stella has a long-standing collaboration with Adidas sports clothing.</a:t>
            </a:r>
          </a:p>
        </p:txBody>
      </p:sp>
      <p:sp>
        <p:nvSpPr>
          <p:cNvPr id="4" name="Slide Number Placeholder 3"/>
          <p:cNvSpPr>
            <a:spLocks noGrp="1"/>
          </p:cNvSpPr>
          <p:nvPr>
            <p:ph type="sldNum" sz="quarter" idx="5"/>
          </p:nvPr>
        </p:nvSpPr>
        <p:spPr/>
        <p:txBody>
          <a:bodyPr/>
          <a:lstStyle/>
          <a:p>
            <a:fld id="{C25C4586-0D7B-49EA-B1F1-009D59AD603A}" type="slidenum">
              <a:rPr lang="en-GB" smtClean="0"/>
              <a:t>3</a:t>
            </a:fld>
            <a:endParaRPr lang="en-GB"/>
          </a:p>
        </p:txBody>
      </p:sp>
    </p:spTree>
    <p:extLst>
      <p:ext uri="{BB962C8B-B14F-4D97-AF65-F5344CB8AC3E}">
        <p14:creationId xmlns:p14="http://schemas.microsoft.com/office/powerpoint/2010/main" val="328203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Speaking of Adidas, here is the training shoe they made from several hundred miles of illegal long lines recovered by Sea Shepherd from the Southern Ocean. Also shown are </a:t>
            </a:r>
            <a:r>
              <a:rPr lang="en-GB" dirty="0" err="1"/>
              <a:t>Pharell</a:t>
            </a:r>
            <a:r>
              <a:rPr lang="en-GB" dirty="0"/>
              <a:t> Williams the singer and Dr Roger Payne, the bio-acoustician who has taught us all that we know about humpback whale-song. The gold disc of course belongs to Dr Payne as it includes humpback whale recordings sent into space on the Voyager 1 and 2 space probes.  Naturally, none of us know what the whales are saying, so that might be a problem.</a:t>
            </a:r>
          </a:p>
        </p:txBody>
      </p:sp>
      <p:sp>
        <p:nvSpPr>
          <p:cNvPr id="4" name="Slide Number Placeholder 3"/>
          <p:cNvSpPr>
            <a:spLocks noGrp="1"/>
          </p:cNvSpPr>
          <p:nvPr>
            <p:ph type="sldNum" sz="quarter" idx="5"/>
          </p:nvPr>
        </p:nvSpPr>
        <p:spPr/>
        <p:txBody>
          <a:bodyPr/>
          <a:lstStyle/>
          <a:p>
            <a:fld id="{C25C4586-0D7B-49EA-B1F1-009D59AD603A}" type="slidenum">
              <a:rPr lang="en-GB" smtClean="0"/>
              <a:t>4</a:t>
            </a:fld>
            <a:endParaRPr lang="en-GB"/>
          </a:p>
        </p:txBody>
      </p:sp>
    </p:spTree>
    <p:extLst>
      <p:ext uri="{BB962C8B-B14F-4D97-AF65-F5344CB8AC3E}">
        <p14:creationId xmlns:p14="http://schemas.microsoft.com/office/powerpoint/2010/main" val="1499411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err="1"/>
              <a:t>Cyrill</a:t>
            </a:r>
            <a:r>
              <a:rPr lang="en-GB" dirty="0"/>
              <a:t> </a:t>
            </a:r>
            <a:r>
              <a:rPr lang="en-GB" dirty="0" err="1"/>
              <a:t>Gutsch</a:t>
            </a:r>
            <a:r>
              <a:rPr lang="en-GB" dirty="0"/>
              <a:t> got Paul Watson, Roger Payne and a whole load of A-List celebs, including </a:t>
            </a:r>
            <a:r>
              <a:rPr lang="en-GB" dirty="0" err="1"/>
              <a:t>Pharell</a:t>
            </a:r>
            <a:r>
              <a:rPr lang="en-GB" dirty="0"/>
              <a:t> Williams together for the first Parley for the Oceans in 2010.  The thinking was to get the world’s best environmental scientists and activists together with environmentally conscious multi-millionaires and see what happened.  The first practical output was a product called Bionic Yarn, made from the medium density plastics which don’t show up on our beaches but certainly show up in your fish and chips if that is your thing.</a:t>
            </a:r>
          </a:p>
        </p:txBody>
      </p:sp>
      <p:sp>
        <p:nvSpPr>
          <p:cNvPr id="4" name="Slide Number Placeholder 3"/>
          <p:cNvSpPr>
            <a:spLocks noGrp="1"/>
          </p:cNvSpPr>
          <p:nvPr>
            <p:ph type="sldNum" sz="quarter" idx="5"/>
          </p:nvPr>
        </p:nvSpPr>
        <p:spPr/>
        <p:txBody>
          <a:bodyPr/>
          <a:lstStyle/>
          <a:p>
            <a:fld id="{C25C4586-0D7B-49EA-B1F1-009D59AD603A}" type="slidenum">
              <a:rPr lang="en-GB" smtClean="0"/>
              <a:t>5</a:t>
            </a:fld>
            <a:endParaRPr lang="en-GB"/>
          </a:p>
        </p:txBody>
      </p:sp>
    </p:spTree>
    <p:extLst>
      <p:ext uri="{BB962C8B-B14F-4D97-AF65-F5344CB8AC3E}">
        <p14:creationId xmlns:p14="http://schemas.microsoft.com/office/powerpoint/2010/main" val="149872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That video is from 2013 so we think it is about time that Scotland made a contribution to the global textiles sector with some circular textile leadership of our own. We certainly have the expertise and with the political will to support those of us determined to make it happen I am certain the investment can be found.</a:t>
            </a:r>
          </a:p>
        </p:txBody>
      </p:sp>
      <p:sp>
        <p:nvSpPr>
          <p:cNvPr id="4" name="Slide Number Placeholder 3"/>
          <p:cNvSpPr>
            <a:spLocks noGrp="1"/>
          </p:cNvSpPr>
          <p:nvPr>
            <p:ph type="sldNum" sz="quarter" idx="5"/>
          </p:nvPr>
        </p:nvSpPr>
        <p:spPr/>
        <p:txBody>
          <a:bodyPr/>
          <a:lstStyle/>
          <a:p>
            <a:fld id="{C25C4586-0D7B-49EA-B1F1-009D59AD603A}" type="slidenum">
              <a:rPr lang="en-GB" smtClean="0"/>
              <a:t>6</a:t>
            </a:fld>
            <a:endParaRPr lang="en-GB"/>
          </a:p>
        </p:txBody>
      </p:sp>
    </p:spTree>
    <p:extLst>
      <p:ext uri="{BB962C8B-B14F-4D97-AF65-F5344CB8AC3E}">
        <p14:creationId xmlns:p14="http://schemas.microsoft.com/office/powerpoint/2010/main" val="4125461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Of course, as soon as we start looking at commercial investment we hit an environmental issue.  </a:t>
            </a:r>
            <a:r>
              <a:rPr lang="en-GB" dirty="0" err="1"/>
              <a:t>Figuera’s</a:t>
            </a:r>
            <a:r>
              <a:rPr lang="en-GB" dirty="0"/>
              <a:t> conclusion is that we need to enforce zero growth to survive. And if we were simply to maintain business as usual he might have a point but..</a:t>
            </a:r>
          </a:p>
        </p:txBody>
      </p:sp>
      <p:sp>
        <p:nvSpPr>
          <p:cNvPr id="4" name="Slide Number Placeholder 3"/>
          <p:cNvSpPr>
            <a:spLocks noGrp="1"/>
          </p:cNvSpPr>
          <p:nvPr>
            <p:ph type="sldNum" sz="quarter" idx="5"/>
          </p:nvPr>
        </p:nvSpPr>
        <p:spPr/>
        <p:txBody>
          <a:bodyPr/>
          <a:lstStyle/>
          <a:p>
            <a:fld id="{C25C4586-0D7B-49EA-B1F1-009D59AD603A}" type="slidenum">
              <a:rPr lang="en-GB" smtClean="0"/>
              <a:t>7</a:t>
            </a:fld>
            <a:endParaRPr lang="en-GB"/>
          </a:p>
        </p:txBody>
      </p:sp>
    </p:spTree>
    <p:extLst>
      <p:ext uri="{BB962C8B-B14F-4D97-AF65-F5344CB8AC3E}">
        <p14:creationId xmlns:p14="http://schemas.microsoft.com/office/powerpoint/2010/main" val="357003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Of course, as soon as we start looking at commercial investment we hit an environmental issue.  </a:t>
            </a:r>
            <a:r>
              <a:rPr lang="en-GB" dirty="0" err="1"/>
              <a:t>Figuera’s</a:t>
            </a:r>
            <a:r>
              <a:rPr lang="en-GB" dirty="0"/>
              <a:t> conclusion is that we need to enforce zero growth to survive. And if we were simply to maintain business as usual he might have a point but..</a:t>
            </a:r>
          </a:p>
        </p:txBody>
      </p:sp>
      <p:sp>
        <p:nvSpPr>
          <p:cNvPr id="4" name="Slide Number Placeholder 3"/>
          <p:cNvSpPr>
            <a:spLocks noGrp="1"/>
          </p:cNvSpPr>
          <p:nvPr>
            <p:ph type="sldNum" sz="quarter" idx="5"/>
          </p:nvPr>
        </p:nvSpPr>
        <p:spPr/>
        <p:txBody>
          <a:bodyPr/>
          <a:lstStyle/>
          <a:p>
            <a:fld id="{C25C4586-0D7B-49EA-B1F1-009D59AD603A}" type="slidenum">
              <a:rPr lang="en-GB" smtClean="0"/>
              <a:t>8</a:t>
            </a:fld>
            <a:endParaRPr lang="en-GB"/>
          </a:p>
        </p:txBody>
      </p:sp>
    </p:spTree>
    <p:extLst>
      <p:ext uri="{BB962C8B-B14F-4D97-AF65-F5344CB8AC3E}">
        <p14:creationId xmlns:p14="http://schemas.microsoft.com/office/powerpoint/2010/main" val="367981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In Scotland we have 4 principles to guide our economic growth and the one we at BeYonder are most focused on is Inclusive Growth.  That alone will address a lot of </a:t>
            </a:r>
            <a:r>
              <a:rPr lang="en-GB" dirty="0" err="1"/>
              <a:t>Figuera’s</a:t>
            </a:r>
            <a:r>
              <a:rPr lang="en-GB" dirty="0"/>
              <a:t> concerns.</a:t>
            </a:r>
          </a:p>
        </p:txBody>
      </p:sp>
      <p:sp>
        <p:nvSpPr>
          <p:cNvPr id="4" name="Slide Number Placeholder 3"/>
          <p:cNvSpPr>
            <a:spLocks noGrp="1"/>
          </p:cNvSpPr>
          <p:nvPr>
            <p:ph type="sldNum" sz="quarter" idx="5"/>
          </p:nvPr>
        </p:nvSpPr>
        <p:spPr/>
        <p:txBody>
          <a:bodyPr/>
          <a:lstStyle/>
          <a:p>
            <a:fld id="{C25C4586-0D7B-49EA-B1F1-009D59AD603A}" type="slidenum">
              <a:rPr lang="en-GB" smtClean="0"/>
              <a:t>9</a:t>
            </a:fld>
            <a:endParaRPr lang="en-GB"/>
          </a:p>
        </p:txBody>
      </p:sp>
    </p:spTree>
    <p:extLst>
      <p:ext uri="{BB962C8B-B14F-4D97-AF65-F5344CB8AC3E}">
        <p14:creationId xmlns:p14="http://schemas.microsoft.com/office/powerpoint/2010/main" val="3268324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BeYonder is now in its 6</a:t>
            </a:r>
            <a:r>
              <a:rPr lang="en-GB" baseline="30000" dirty="0"/>
              <a:t>th</a:t>
            </a:r>
            <a:r>
              <a:rPr lang="en-GB" dirty="0"/>
              <a:t> trading year and I am delighted that our founder and business leader, Chrissy Mackay, is here today, so please get to talk to her in the networking sessions.  I fill the chief of staff role so, on our wiring diagram, Chrissy is responsible for all the boxes and I am responsible for all the white space.</a:t>
            </a:r>
          </a:p>
        </p:txBody>
      </p:sp>
      <p:sp>
        <p:nvSpPr>
          <p:cNvPr id="4" name="Slide Number Placeholder 3"/>
          <p:cNvSpPr>
            <a:spLocks noGrp="1"/>
          </p:cNvSpPr>
          <p:nvPr>
            <p:ph type="sldNum" sz="quarter" idx="5"/>
          </p:nvPr>
        </p:nvSpPr>
        <p:spPr/>
        <p:txBody>
          <a:bodyPr/>
          <a:lstStyle/>
          <a:p>
            <a:fld id="{C25C4586-0D7B-49EA-B1F1-009D59AD603A}" type="slidenum">
              <a:rPr lang="en-GB" smtClean="0"/>
              <a:t>10</a:t>
            </a:fld>
            <a:endParaRPr lang="en-GB"/>
          </a:p>
        </p:txBody>
      </p:sp>
    </p:spTree>
    <p:extLst>
      <p:ext uri="{BB962C8B-B14F-4D97-AF65-F5344CB8AC3E}">
        <p14:creationId xmlns:p14="http://schemas.microsoft.com/office/powerpoint/2010/main" val="340406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BADE12-F602-4507-B29A-47239B5FCD54}"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3282010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BADE12-F602-4507-B29A-47239B5FCD54}"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2374100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BADE12-F602-4507-B29A-47239B5FCD54}"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424766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AD2CA7-57B4-41CA-9DA9-3B7016ED8E02}"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3820282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D2CA7-57B4-41CA-9DA9-3B7016ED8E02}"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401769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D2CA7-57B4-41CA-9DA9-3B7016ED8E02}"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184155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AD2CA7-57B4-41CA-9DA9-3B7016ED8E02}" type="datetimeFigureOut">
              <a:rPr lang="en-GB" smtClean="0"/>
              <a:t>27/05/2019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3830483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AD2CA7-57B4-41CA-9DA9-3B7016ED8E02}" type="datetimeFigureOut">
              <a:rPr lang="en-GB" smtClean="0"/>
              <a:t>27/05/2019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1217008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AD2CA7-57B4-41CA-9DA9-3B7016ED8E02}" type="datetimeFigureOut">
              <a:rPr lang="en-GB" smtClean="0"/>
              <a:t>27/05/2019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4249212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D2CA7-57B4-41CA-9DA9-3B7016ED8E02}" type="datetimeFigureOut">
              <a:rPr lang="en-GB" smtClean="0"/>
              <a:t>27/05/2019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3004121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D2CA7-57B4-41CA-9DA9-3B7016ED8E02}" type="datetimeFigureOut">
              <a:rPr lang="en-GB" smtClean="0"/>
              <a:t>27/05/2019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1887797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BADE12-F602-4507-B29A-47239B5FCD54}"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3189027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D2CA7-57B4-41CA-9DA9-3B7016ED8E02}" type="datetimeFigureOut">
              <a:rPr lang="en-GB" smtClean="0"/>
              <a:t>27/05/2019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131303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D2CA7-57B4-41CA-9DA9-3B7016ED8E02}"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4146991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D2CA7-57B4-41CA-9DA9-3B7016ED8E02}"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C2FED-0652-4AA1-AAFD-EC927512FCEF}" type="slidenum">
              <a:rPr lang="en-GB" smtClean="0"/>
              <a:t>‹#›</a:t>
            </a:fld>
            <a:endParaRPr lang="en-GB"/>
          </a:p>
        </p:txBody>
      </p:sp>
    </p:spTree>
    <p:extLst>
      <p:ext uri="{BB962C8B-B14F-4D97-AF65-F5344CB8AC3E}">
        <p14:creationId xmlns:p14="http://schemas.microsoft.com/office/powerpoint/2010/main" val="234573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BADE12-F602-4507-B29A-47239B5FCD54}" type="datetimeFigureOut">
              <a:rPr lang="en-GB" smtClean="0"/>
              <a:t>27/05/2019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303025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BADE12-F602-4507-B29A-47239B5FCD54}" type="datetimeFigureOut">
              <a:rPr lang="en-GB" smtClean="0"/>
              <a:t>27/05/2019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339879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BADE12-F602-4507-B29A-47239B5FCD54}" type="datetimeFigureOut">
              <a:rPr lang="en-GB" smtClean="0"/>
              <a:t>27/05/2019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305466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BADE12-F602-4507-B29A-47239B5FCD54}" type="datetimeFigureOut">
              <a:rPr lang="en-GB" smtClean="0"/>
              <a:t>27/05/2019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386564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ADE12-F602-4507-B29A-47239B5FCD54}" type="datetimeFigureOut">
              <a:rPr lang="en-GB" smtClean="0"/>
              <a:t>27/05/2019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313392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BADE12-F602-4507-B29A-47239B5FCD54}" type="datetimeFigureOut">
              <a:rPr lang="en-GB" smtClean="0"/>
              <a:t>27/05/2019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66253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BADE12-F602-4507-B29A-47239B5FCD54}" type="datetimeFigureOut">
              <a:rPr lang="en-GB" smtClean="0"/>
              <a:t>27/05/2019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586D5C-3349-4C0E-9594-90244024A7D1}" type="slidenum">
              <a:rPr lang="en-GB" smtClean="0"/>
              <a:t>‹#›</a:t>
            </a:fld>
            <a:endParaRPr lang="en-GB"/>
          </a:p>
        </p:txBody>
      </p:sp>
    </p:spTree>
    <p:extLst>
      <p:ext uri="{BB962C8B-B14F-4D97-AF65-F5344CB8AC3E}">
        <p14:creationId xmlns:p14="http://schemas.microsoft.com/office/powerpoint/2010/main" val="2601398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ADE12-F602-4507-B29A-47239B5FCD54}" type="datetimeFigureOut">
              <a:rPr lang="en-GB" smtClean="0"/>
              <a:pPr/>
              <a:t>27/05/2019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86D5C-3349-4C0E-9594-90244024A7D1}" type="slidenum">
              <a:rPr lang="en-GB" smtClean="0"/>
              <a:pPr/>
              <a:t>‹#›</a:t>
            </a:fld>
            <a:endParaRPr lang="en-GB"/>
          </a:p>
        </p:txBody>
      </p:sp>
    </p:spTree>
    <p:extLst>
      <p:ext uri="{BB962C8B-B14F-4D97-AF65-F5344CB8AC3E}">
        <p14:creationId xmlns:p14="http://schemas.microsoft.com/office/powerpoint/2010/main" val="30621949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D2CA7-57B4-41CA-9DA9-3B7016ED8E02}" type="datetimeFigureOut">
              <a:rPr lang="en-GB" smtClean="0"/>
              <a:t>27/05/2019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C2FED-0652-4AA1-AAFD-EC927512FCEF}" type="slidenum">
              <a:rPr lang="en-GB" smtClean="0"/>
              <a:t>‹#›</a:t>
            </a:fld>
            <a:endParaRPr lang="en-GB"/>
          </a:p>
        </p:txBody>
      </p:sp>
    </p:spTree>
    <p:extLst>
      <p:ext uri="{BB962C8B-B14F-4D97-AF65-F5344CB8AC3E}">
        <p14:creationId xmlns:p14="http://schemas.microsoft.com/office/powerpoint/2010/main" val="35937065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2.jp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g"/><Relationship Id="rId4" Type="http://schemas.openxmlformats.org/officeDocument/2006/relationships/image" Target="../media/image30.jpeg"/><Relationship Id="rId9" Type="http://schemas.openxmlformats.org/officeDocument/2006/relationships/image" Target="../media/image35.jpg"/><Relationship Id="rId1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B2E52FF-4230-43C2-A122-C85B5063CE77}"/>
              </a:ext>
            </a:extLst>
          </p:cNvPr>
          <p:cNvSpPr>
            <a:spLocks noChangeArrowheads="1"/>
          </p:cNvSpPr>
          <p:nvPr/>
        </p:nvSpPr>
        <p:spPr bwMode="auto">
          <a:xfrm>
            <a:off x="2731658" y="1098131"/>
            <a:ext cx="6570695" cy="7386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44083"/>
            <a:r>
              <a:rPr lang="en-US" altLang="en-US" sz="1846" b="1" dirty="0">
                <a:solidFill>
                  <a:srgbClr val="003300"/>
                </a:solidFill>
                <a:latin typeface="Open Sans" panose="020B0606030504020204" pitchFamily="34" charset="0"/>
                <a:cs typeface="Open Sans" panose="020B0606030504020204" pitchFamily="34" charset="0"/>
              </a:rPr>
              <a:t>BeYonder is a profit for purpose, living wage employer</a:t>
            </a:r>
          </a:p>
          <a:p>
            <a:pPr algn="ctr" defTabSz="844083"/>
            <a:r>
              <a:rPr lang="en-US" altLang="en-US" sz="1846" b="1" dirty="0">
                <a:solidFill>
                  <a:srgbClr val="003300"/>
                </a:solidFill>
                <a:latin typeface="Open Sans" panose="020B0606030504020204" pitchFamily="34" charset="0"/>
                <a:cs typeface="Open Sans" panose="020B0606030504020204" pitchFamily="34" charset="0"/>
              </a:rPr>
              <a:t>and is a supporter of the Scottish Business Pledge</a:t>
            </a:r>
            <a:endParaRPr lang="en-US" altLang="en-US" sz="2585" b="1" dirty="0">
              <a:solidFill>
                <a:srgbClr val="444444"/>
              </a:solidFill>
              <a:latin typeface="Open Sans" panose="020B0606030504020204" pitchFamily="34" charset="0"/>
              <a:cs typeface="Open Sans" panose="020B0606030504020204" pitchFamily="34" charset="0"/>
            </a:endParaRPr>
          </a:p>
          <a:p>
            <a:pPr algn="ctr" defTabSz="844083"/>
            <a:r>
              <a:rPr lang="en-US" altLang="en-US" sz="1108" b="1" dirty="0">
                <a:solidFill>
                  <a:srgbClr val="444444"/>
                </a:solidFill>
                <a:latin typeface="Open Sans" panose="020B0606030504020204" pitchFamily="34" charset="0"/>
                <a:cs typeface="Open Sans" panose="020B0606030504020204" pitchFamily="34" charset="0"/>
              </a:rPr>
              <a:t>  </a:t>
            </a:r>
          </a:p>
        </p:txBody>
      </p:sp>
      <p:pic>
        <p:nvPicPr>
          <p:cNvPr id="5" name="Picture 4">
            <a:extLst>
              <a:ext uri="{FF2B5EF4-FFF2-40B4-BE49-F238E27FC236}">
                <a16:creationId xmlns:a16="http://schemas.microsoft.com/office/drawing/2014/main" xmlns="" id="{43473913-042A-4275-A36B-0175469BC6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982341"/>
            <a:ext cx="4254432" cy="4257006"/>
          </a:xfrm>
          <a:prstGeom prst="rect">
            <a:avLst/>
          </a:prstGeom>
        </p:spPr>
      </p:pic>
      <p:sp>
        <p:nvSpPr>
          <p:cNvPr id="6" name="Rectangle 5">
            <a:extLst>
              <a:ext uri="{FF2B5EF4-FFF2-40B4-BE49-F238E27FC236}">
                <a16:creationId xmlns:a16="http://schemas.microsoft.com/office/drawing/2014/main" xmlns="" id="{D9DC6FE5-2866-46BC-BBEC-FCED61FE9054}"/>
              </a:ext>
            </a:extLst>
          </p:cNvPr>
          <p:cNvSpPr>
            <a:spLocks noChangeArrowheads="1"/>
          </p:cNvSpPr>
          <p:nvPr/>
        </p:nvSpPr>
        <p:spPr bwMode="auto">
          <a:xfrm>
            <a:off x="2731657" y="2841711"/>
            <a:ext cx="3967667" cy="2727029"/>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44083"/>
            <a:r>
              <a:rPr lang="en-US" altLang="en-US" sz="3692" b="1" dirty="0">
                <a:solidFill>
                  <a:srgbClr val="003300"/>
                </a:solidFill>
                <a:latin typeface="Open Sans" panose="020B0606030504020204" pitchFamily="34" charset="0"/>
                <a:cs typeface="Open Sans" panose="020B0606030504020204" pitchFamily="34" charset="0"/>
              </a:rPr>
              <a:t>David Scott</a:t>
            </a:r>
          </a:p>
          <a:p>
            <a:pPr defTabSz="844083"/>
            <a:r>
              <a:rPr lang="en-US" altLang="en-US" sz="1846" b="1" dirty="0">
                <a:solidFill>
                  <a:srgbClr val="003300"/>
                </a:solidFill>
                <a:latin typeface="Open Sans" panose="020B0606030504020204" pitchFamily="34" charset="0"/>
                <a:cs typeface="Open Sans" panose="020B0606030504020204" pitchFamily="34" charset="0"/>
              </a:rPr>
              <a:t>Director, BeYonder Ltd</a:t>
            </a:r>
          </a:p>
          <a:p>
            <a:pPr defTabSz="844083"/>
            <a:r>
              <a:rPr lang="en-US" altLang="en-US" sz="1846" b="1" dirty="0">
                <a:solidFill>
                  <a:srgbClr val="003300"/>
                </a:solidFill>
                <a:latin typeface="Open Sans" panose="020B0606030504020204" pitchFamily="34" charset="0"/>
                <a:cs typeface="Open Sans" panose="020B0606030504020204" pitchFamily="34" charset="0"/>
              </a:rPr>
              <a:t>CEO, BeYonder INVOLVE</a:t>
            </a:r>
          </a:p>
          <a:p>
            <a:pPr defTabSz="844083"/>
            <a:endParaRPr lang="en-US" altLang="en-US" sz="1846" b="1" dirty="0">
              <a:solidFill>
                <a:srgbClr val="003300"/>
              </a:solidFill>
              <a:latin typeface="Open Sans" panose="020B0606030504020204" pitchFamily="34" charset="0"/>
              <a:cs typeface="Open Sans" panose="020B0606030504020204" pitchFamily="34" charset="0"/>
            </a:endParaRPr>
          </a:p>
          <a:p>
            <a:pPr defTabSz="844083"/>
            <a:endParaRPr lang="en-US" altLang="en-US" sz="1846" b="1" dirty="0">
              <a:solidFill>
                <a:srgbClr val="003300"/>
              </a:solidFill>
              <a:latin typeface="Open Sans" panose="020B0606030504020204" pitchFamily="34" charset="0"/>
              <a:cs typeface="Open Sans" panose="020B0606030504020204" pitchFamily="34" charset="0"/>
            </a:endParaRPr>
          </a:p>
          <a:p>
            <a:pPr defTabSz="844083"/>
            <a:r>
              <a:rPr lang="en-US" altLang="en-US" sz="1846" b="1" dirty="0">
                <a:solidFill>
                  <a:srgbClr val="003300"/>
                </a:solidFill>
                <a:latin typeface="Open Sans" panose="020B0606030504020204" pitchFamily="34" charset="0"/>
                <a:cs typeface="Open Sans" panose="020B0606030504020204" pitchFamily="34" charset="0"/>
              </a:rPr>
              <a:t>           @</a:t>
            </a:r>
            <a:r>
              <a:rPr lang="en-US" altLang="en-US" sz="1846" b="1" dirty="0" err="1">
                <a:solidFill>
                  <a:srgbClr val="003300"/>
                </a:solidFill>
                <a:latin typeface="Open Sans" panose="020B0606030504020204" pitchFamily="34" charset="0"/>
                <a:cs typeface="Open Sans" panose="020B0606030504020204" pitchFamily="34" charset="0"/>
              </a:rPr>
              <a:t>BeYonderLtd</a:t>
            </a:r>
            <a:endParaRPr lang="en-US" altLang="en-US" sz="1846" b="1" dirty="0">
              <a:solidFill>
                <a:srgbClr val="003300"/>
              </a:solidFill>
              <a:latin typeface="Open Sans" panose="020B0606030504020204" pitchFamily="34" charset="0"/>
              <a:cs typeface="Open Sans" panose="020B0606030504020204" pitchFamily="34" charset="0"/>
            </a:endParaRPr>
          </a:p>
          <a:p>
            <a:pPr defTabSz="844083"/>
            <a:endParaRPr lang="en-US" altLang="en-US" sz="1846" b="1" dirty="0">
              <a:solidFill>
                <a:srgbClr val="003300"/>
              </a:solidFill>
              <a:latin typeface="Open Sans" panose="020B0606030504020204" pitchFamily="34" charset="0"/>
              <a:cs typeface="Open Sans" panose="020B0606030504020204" pitchFamily="34" charset="0"/>
            </a:endParaRPr>
          </a:p>
          <a:p>
            <a:pPr defTabSz="844083"/>
            <a:r>
              <a:rPr lang="en-US" altLang="en-US" sz="1846" b="1" dirty="0">
                <a:solidFill>
                  <a:srgbClr val="003300"/>
                </a:solidFill>
                <a:latin typeface="Open Sans" panose="020B0606030504020204" pitchFamily="34" charset="0"/>
                <a:cs typeface="Open Sans" panose="020B0606030504020204" pitchFamily="34" charset="0"/>
              </a:rPr>
              <a:t>  www.beyonder.org.uk</a:t>
            </a:r>
            <a:endParaRPr lang="en-US" altLang="en-US" sz="2585" b="1" dirty="0">
              <a:solidFill>
                <a:srgbClr val="444444"/>
              </a:solidFill>
              <a:latin typeface="Open Sans" panose="020B0606030504020204" pitchFamily="34" charset="0"/>
              <a:cs typeface="Open Sans" panose="020B0606030504020204" pitchFamily="34" charset="0"/>
            </a:endParaRPr>
          </a:p>
          <a:p>
            <a:pPr defTabSz="844083"/>
            <a:r>
              <a:rPr lang="en-US" altLang="en-US" sz="1108" b="1" dirty="0">
                <a:solidFill>
                  <a:srgbClr val="444444"/>
                </a:solidFill>
                <a:latin typeface="Open Sans" panose="020B0606030504020204" pitchFamily="34" charset="0"/>
                <a:cs typeface="Open Sans" panose="020B0606030504020204" pitchFamily="34" charset="0"/>
              </a:rPr>
              <a:t>  </a:t>
            </a:r>
          </a:p>
        </p:txBody>
      </p:sp>
      <p:pic>
        <p:nvPicPr>
          <p:cNvPr id="5124" name="Picture 4" descr="Image result for twitter">
            <a:extLst>
              <a:ext uri="{FF2B5EF4-FFF2-40B4-BE49-F238E27FC236}">
                <a16:creationId xmlns:a16="http://schemas.microsoft.com/office/drawing/2014/main" xmlns="" id="{7A3FE634-D223-4A74-8C5D-51451CA867A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00466" y="4470818"/>
            <a:ext cx="493451" cy="41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93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uple of people posing for the camera&#10;&#10;Description generated with very high confidence">
            <a:extLst>
              <a:ext uri="{FF2B5EF4-FFF2-40B4-BE49-F238E27FC236}">
                <a16:creationId xmlns:a16="http://schemas.microsoft.com/office/drawing/2014/main" xmlns="" id="{CBE2D17B-9C40-47D3-A63B-FE460811C1AD}"/>
              </a:ext>
            </a:extLst>
          </p:cNvPr>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1524000" y="285376"/>
            <a:ext cx="9144000" cy="6287248"/>
          </a:xfrm>
          <a:prstGeom prst="rect">
            <a:avLst/>
          </a:prstGeom>
        </p:spPr>
      </p:pic>
      <p:sp>
        <p:nvSpPr>
          <p:cNvPr id="43" name="Rectangle 42">
            <a:extLst>
              <a:ext uri="{FF2B5EF4-FFF2-40B4-BE49-F238E27FC236}">
                <a16:creationId xmlns:a16="http://schemas.microsoft.com/office/drawing/2014/main" xmlns="" id="{FE9EA555-0971-4FB2-8610-7FF3BF21B4D0}"/>
              </a:ext>
            </a:extLst>
          </p:cNvPr>
          <p:cNvSpPr/>
          <p:nvPr/>
        </p:nvSpPr>
        <p:spPr>
          <a:xfrm>
            <a:off x="4470293" y="577565"/>
            <a:ext cx="2179241" cy="689432"/>
          </a:xfrm>
          <a:prstGeom prst="rect">
            <a:avLst/>
          </a:prstGeom>
          <a:ln w="25400"/>
        </p:spPr>
        <p:style>
          <a:lnRef idx="2">
            <a:schemeClr val="accent6"/>
          </a:lnRef>
          <a:fillRef idx="1">
            <a:schemeClr val="lt1"/>
          </a:fillRef>
          <a:effectRef idx="0">
            <a:schemeClr val="accent6"/>
          </a:effectRef>
          <a:fontRef idx="minor">
            <a:schemeClr val="dk1"/>
          </a:fontRef>
        </p:style>
        <p:txBody>
          <a:bodyPr rtlCol="0" anchor="ctr"/>
          <a:lstStyle/>
          <a:p>
            <a:pPr defTabSz="685817"/>
            <a:r>
              <a:rPr lang="en-GB" sz="1706" dirty="0">
                <a:solidFill>
                  <a:prstClr val="black"/>
                </a:solidFill>
                <a:latin typeface="Calibri" panose="020F0502020204030204"/>
              </a:rPr>
              <a:t>BeYonder Ltd</a:t>
            </a:r>
          </a:p>
        </p:txBody>
      </p:sp>
      <p:cxnSp>
        <p:nvCxnSpPr>
          <p:cNvPr id="14" name="Connector: Elbow 13"/>
          <p:cNvCxnSpPr>
            <a:cxnSpLocks/>
            <a:endCxn id="6" idx="0"/>
          </p:cNvCxnSpPr>
          <p:nvPr/>
        </p:nvCxnSpPr>
        <p:spPr>
          <a:xfrm rot="16200000" flipH="1">
            <a:off x="4704285" y="2146981"/>
            <a:ext cx="1761272" cy="1304"/>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6" name="Connector: Elbow 15"/>
          <p:cNvCxnSpPr>
            <a:stCxn id="6" idx="2"/>
            <a:endCxn id="7" idx="0"/>
          </p:cNvCxnSpPr>
          <p:nvPr/>
        </p:nvCxnSpPr>
        <p:spPr>
          <a:xfrm rot="16200000" flipH="1">
            <a:off x="5932977" y="3931304"/>
            <a:ext cx="485141" cy="1179946"/>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20" name="Connector: Elbow 19"/>
          <p:cNvCxnSpPr>
            <a:cxnSpLocks/>
            <a:stCxn id="43" idx="3"/>
            <a:endCxn id="9" idx="0"/>
          </p:cNvCxnSpPr>
          <p:nvPr/>
        </p:nvCxnSpPr>
        <p:spPr>
          <a:xfrm>
            <a:off x="6649534" y="922282"/>
            <a:ext cx="2512379" cy="1335345"/>
          </a:xfrm>
          <a:prstGeom prst="bentConnector2">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28228" y="691037"/>
            <a:ext cx="501027" cy="501027"/>
          </a:xfrm>
          <a:prstGeom prst="rect">
            <a:avLst/>
          </a:prstGeom>
        </p:spPr>
      </p:pic>
      <p:grpSp>
        <p:nvGrpSpPr>
          <p:cNvPr id="29" name="Group 28"/>
          <p:cNvGrpSpPr/>
          <p:nvPr/>
        </p:nvGrpSpPr>
        <p:grpSpPr>
          <a:xfrm>
            <a:off x="4927448" y="3028270"/>
            <a:ext cx="1316250" cy="1250438"/>
            <a:chOff x="2577857" y="2293747"/>
            <a:chExt cx="1800000" cy="1710000"/>
          </a:xfrm>
        </p:grpSpPr>
        <p:sp>
          <p:nvSpPr>
            <p:cNvPr id="6" name="Rectangle 5"/>
            <p:cNvSpPr/>
            <p:nvPr/>
          </p:nvSpPr>
          <p:spPr>
            <a:xfrm>
              <a:off x="2577857" y="2293747"/>
              <a:ext cx="1800000" cy="1710000"/>
            </a:xfrm>
            <a:prstGeom prst="rect">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5722" tIns="27861" rIns="55722" bIns="27861" numCol="1" spcCol="0" rtlCol="0" fromWordArt="0" anchor="t" anchorCtr="0" forceAA="0" compatLnSpc="1">
              <a:prstTxWarp prst="textNoShape">
                <a:avLst/>
              </a:prstTxWarp>
              <a:noAutofit/>
            </a:bodyPr>
            <a:lstStyle/>
            <a:p>
              <a:pPr algn="ctr" defTabSz="685817"/>
              <a:endParaRPr lang="en-GB" sz="426" dirty="0">
                <a:solidFill>
                  <a:prstClr val="black"/>
                </a:solidFill>
                <a:latin typeface="Calibri" panose="020F0502020204030204"/>
              </a:endParaRPr>
            </a:p>
            <a:p>
              <a:pPr algn="ctr" defTabSz="685817"/>
              <a:r>
                <a:rPr lang="en-GB" sz="1462" dirty="0" err="1">
                  <a:solidFill>
                    <a:prstClr val="black"/>
                  </a:solidFill>
                  <a:latin typeface="Calibri" panose="020F0502020204030204"/>
                </a:rPr>
                <a:t>BeYonder</a:t>
              </a:r>
              <a:endParaRPr lang="en-GB" sz="1462" dirty="0">
                <a:solidFill>
                  <a:prstClr val="black"/>
                </a:solidFill>
                <a:latin typeface="Calibri" panose="020F0502020204030204"/>
              </a:endParaRPr>
            </a:p>
            <a:p>
              <a:pPr algn="ctr" defTabSz="685817"/>
              <a:r>
                <a:rPr lang="en-GB" sz="1462" dirty="0">
                  <a:solidFill>
                    <a:prstClr val="black"/>
                  </a:solidFill>
                  <a:latin typeface="Calibri" panose="020F0502020204030204"/>
                </a:rPr>
                <a:t>Textile</a:t>
              </a:r>
            </a:p>
          </p:txBody>
        </p:sp>
        <p:pic>
          <p:nvPicPr>
            <p:cNvPr id="22" name="Picture 2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66758" y="2989040"/>
              <a:ext cx="822198" cy="822198"/>
            </a:xfrm>
            <a:prstGeom prst="rect">
              <a:avLst/>
            </a:prstGeom>
          </p:spPr>
        </p:pic>
      </p:grpSp>
      <p:grpSp>
        <p:nvGrpSpPr>
          <p:cNvPr id="31" name="Group 30"/>
          <p:cNvGrpSpPr/>
          <p:nvPr/>
        </p:nvGrpSpPr>
        <p:grpSpPr>
          <a:xfrm>
            <a:off x="1831493" y="3109561"/>
            <a:ext cx="1096875" cy="1096875"/>
            <a:chOff x="7423605" y="2293747"/>
            <a:chExt cx="1800000" cy="1800000"/>
          </a:xfrm>
        </p:grpSpPr>
        <p:sp>
          <p:nvSpPr>
            <p:cNvPr id="8" name="Rectangle 7"/>
            <p:cNvSpPr/>
            <p:nvPr/>
          </p:nvSpPr>
          <p:spPr>
            <a:xfrm>
              <a:off x="7423605" y="2293747"/>
              <a:ext cx="1800000" cy="1800000"/>
            </a:xfrm>
            <a:prstGeom prst="rect">
              <a:avLst/>
            </a:prstGeom>
            <a:ln w="254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5722" tIns="27861" rIns="55722" bIns="27861" numCol="1" spcCol="0" rtlCol="0" fromWordArt="0" anchor="t" anchorCtr="0" forceAA="0" compatLnSpc="1">
              <a:prstTxWarp prst="textNoShape">
                <a:avLst/>
              </a:prstTxWarp>
              <a:noAutofit/>
            </a:bodyPr>
            <a:lstStyle/>
            <a:p>
              <a:pPr algn="ctr" defTabSz="685817"/>
              <a:r>
                <a:rPr lang="en-GB" sz="1218" dirty="0" err="1">
                  <a:solidFill>
                    <a:prstClr val="black"/>
                  </a:solidFill>
                  <a:latin typeface="Calibri" panose="020F0502020204030204"/>
                </a:rPr>
                <a:t>BeYonder</a:t>
              </a:r>
              <a:endParaRPr lang="en-GB" sz="1218" dirty="0">
                <a:solidFill>
                  <a:prstClr val="black"/>
                </a:solidFill>
                <a:latin typeface="Calibri" panose="020F0502020204030204"/>
              </a:endParaRPr>
            </a:p>
            <a:p>
              <a:pPr algn="ctr" defTabSz="685817"/>
              <a:r>
                <a:rPr lang="en-GB" sz="1218" dirty="0" err="1">
                  <a:solidFill>
                    <a:prstClr val="black"/>
                  </a:solidFill>
                  <a:latin typeface="Calibri" panose="020F0502020204030204"/>
                </a:rPr>
                <a:t>Weekenducate</a:t>
              </a:r>
              <a:endParaRPr lang="en-GB" sz="1218" dirty="0">
                <a:solidFill>
                  <a:prstClr val="black"/>
                </a:solidFill>
                <a:latin typeface="Calibri" panose="020F0502020204030204"/>
              </a:endParaRP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8557" y="3251793"/>
              <a:ext cx="1630096" cy="346660"/>
            </a:xfrm>
            <a:prstGeom prst="rect">
              <a:avLst/>
            </a:prstGeom>
          </p:spPr>
        </p:pic>
      </p:grpSp>
      <p:grpSp>
        <p:nvGrpSpPr>
          <p:cNvPr id="30" name="Group 29"/>
          <p:cNvGrpSpPr/>
          <p:nvPr/>
        </p:nvGrpSpPr>
        <p:grpSpPr>
          <a:xfrm>
            <a:off x="6217082" y="4763849"/>
            <a:ext cx="1096875" cy="1096875"/>
            <a:chOff x="5000731" y="2293747"/>
            <a:chExt cx="1800000" cy="1800000"/>
          </a:xfrm>
        </p:grpSpPr>
        <p:sp>
          <p:nvSpPr>
            <p:cNvPr id="7" name="Rectangle 6"/>
            <p:cNvSpPr/>
            <p:nvPr/>
          </p:nvSpPr>
          <p:spPr>
            <a:xfrm>
              <a:off x="5000731" y="2293747"/>
              <a:ext cx="1800000" cy="1800000"/>
            </a:xfrm>
            <a:prstGeom prst="rect">
              <a:avLst/>
            </a:prstGeom>
            <a:ln w="254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5722" tIns="27861" rIns="55722" bIns="27861" numCol="1" spcCol="0" rtlCol="0" fromWordArt="0" anchor="t" anchorCtr="0" forceAA="0" compatLnSpc="1">
              <a:prstTxWarp prst="textNoShape">
                <a:avLst/>
              </a:prstTxWarp>
              <a:noAutofit/>
            </a:bodyPr>
            <a:lstStyle/>
            <a:p>
              <a:pPr algn="ctr" defTabSz="685817"/>
              <a:r>
                <a:rPr lang="en-GB" sz="1218" dirty="0" err="1">
                  <a:solidFill>
                    <a:prstClr val="black"/>
                  </a:solidFill>
                  <a:latin typeface="Calibri" panose="020F0502020204030204"/>
                </a:rPr>
                <a:t>BeYonder</a:t>
              </a:r>
              <a:endParaRPr lang="en-GB" sz="1218" dirty="0">
                <a:solidFill>
                  <a:prstClr val="black"/>
                </a:solidFill>
                <a:latin typeface="Calibri" panose="020F0502020204030204"/>
              </a:endParaRPr>
            </a:p>
            <a:p>
              <a:pPr algn="ctr" defTabSz="685817"/>
              <a:r>
                <a:rPr lang="en-GB" sz="1218" dirty="0">
                  <a:solidFill>
                    <a:prstClr val="black"/>
                  </a:solidFill>
                  <a:latin typeface="Calibri" panose="020F0502020204030204"/>
                </a:rPr>
                <a:t>Hat &amp; Soul</a:t>
              </a:r>
            </a:p>
          </p:txBody>
        </p:sp>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73568" y="3127559"/>
              <a:ext cx="854325" cy="595127"/>
            </a:xfrm>
            <a:prstGeom prst="rect">
              <a:avLst/>
            </a:prstGeom>
          </p:spPr>
        </p:pic>
      </p:grpSp>
      <p:grpSp>
        <p:nvGrpSpPr>
          <p:cNvPr id="32" name="Group 31"/>
          <p:cNvGrpSpPr/>
          <p:nvPr/>
        </p:nvGrpSpPr>
        <p:grpSpPr>
          <a:xfrm>
            <a:off x="8613476" y="2257628"/>
            <a:ext cx="1096875" cy="1096875"/>
            <a:chOff x="9846479" y="2293747"/>
            <a:chExt cx="1800000" cy="1800000"/>
          </a:xfrm>
        </p:grpSpPr>
        <p:sp>
          <p:nvSpPr>
            <p:cNvPr id="9" name="Rectangle 8"/>
            <p:cNvSpPr/>
            <p:nvPr/>
          </p:nvSpPr>
          <p:spPr>
            <a:xfrm>
              <a:off x="9846479" y="2293747"/>
              <a:ext cx="1800000" cy="1800000"/>
            </a:xfrm>
            <a:prstGeom prst="rect">
              <a:avLst/>
            </a:prstGeom>
            <a:ln w="254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5722" tIns="27861" rIns="55722" bIns="27861" numCol="1" spcCol="0" rtlCol="0" fromWordArt="0" anchor="t" anchorCtr="0" forceAA="0" compatLnSpc="1">
              <a:prstTxWarp prst="textNoShape">
                <a:avLst/>
              </a:prstTxWarp>
              <a:noAutofit/>
            </a:bodyPr>
            <a:lstStyle/>
            <a:p>
              <a:pPr algn="ctr" defTabSz="685817"/>
              <a:r>
                <a:rPr lang="en-GB" sz="1218" dirty="0" err="1">
                  <a:solidFill>
                    <a:prstClr val="black"/>
                  </a:solidFill>
                  <a:latin typeface="Calibri" panose="020F0502020204030204"/>
                </a:rPr>
                <a:t>BeYonder</a:t>
              </a:r>
              <a:endParaRPr lang="en-GB" sz="1218" dirty="0">
                <a:solidFill>
                  <a:prstClr val="black"/>
                </a:solidFill>
                <a:latin typeface="Calibri" panose="020F0502020204030204"/>
              </a:endParaRPr>
            </a:p>
            <a:p>
              <a:pPr algn="ctr" defTabSz="685817"/>
              <a:r>
                <a:rPr lang="en-GB" sz="1218" dirty="0">
                  <a:solidFill>
                    <a:prstClr val="black"/>
                  </a:solidFill>
                  <a:latin typeface="Calibri" panose="020F0502020204030204"/>
                </a:rPr>
                <a:t>INVOLVE</a:t>
              </a:r>
            </a:p>
          </p:txBody>
        </p:sp>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51762" y="3120106"/>
              <a:ext cx="1055752" cy="595444"/>
            </a:xfrm>
            <a:prstGeom prst="rect">
              <a:avLst/>
            </a:prstGeom>
          </p:spPr>
        </p:pic>
      </p:grpSp>
      <p:grpSp>
        <p:nvGrpSpPr>
          <p:cNvPr id="28" name="Group 27"/>
          <p:cNvGrpSpPr/>
          <p:nvPr/>
        </p:nvGrpSpPr>
        <p:grpSpPr>
          <a:xfrm>
            <a:off x="3014953" y="3108740"/>
            <a:ext cx="1096875" cy="1096875"/>
            <a:chOff x="154983" y="2293747"/>
            <a:chExt cx="1800000" cy="1800000"/>
          </a:xfrm>
        </p:grpSpPr>
        <p:sp>
          <p:nvSpPr>
            <p:cNvPr id="5" name="Rectangle 4"/>
            <p:cNvSpPr/>
            <p:nvPr/>
          </p:nvSpPr>
          <p:spPr>
            <a:xfrm>
              <a:off x="154983" y="2293747"/>
              <a:ext cx="1800000" cy="1800000"/>
            </a:xfrm>
            <a:prstGeom prst="rect">
              <a:avLst/>
            </a:prstGeom>
            <a:ln w="25400"/>
          </p:spPr>
          <p:style>
            <a:lnRef idx="2">
              <a:schemeClr val="accent6"/>
            </a:lnRef>
            <a:fillRef idx="1">
              <a:schemeClr val="lt1"/>
            </a:fillRef>
            <a:effectRef idx="0">
              <a:schemeClr val="accent6"/>
            </a:effectRef>
            <a:fontRef idx="minor">
              <a:schemeClr val="dk1"/>
            </a:fontRef>
          </p:style>
          <p:txBody>
            <a:bodyPr rtlCol="0" anchor="t"/>
            <a:lstStyle/>
            <a:p>
              <a:pPr algn="ctr" defTabSz="685817"/>
              <a:r>
                <a:rPr lang="en-GB" sz="1218" dirty="0" err="1">
                  <a:solidFill>
                    <a:prstClr val="black"/>
                  </a:solidFill>
                  <a:latin typeface="Calibri" panose="020F0502020204030204"/>
                </a:rPr>
                <a:t>BeYonder</a:t>
              </a:r>
              <a:endParaRPr lang="en-GB" sz="1218" dirty="0">
                <a:solidFill>
                  <a:prstClr val="black"/>
                </a:solidFill>
                <a:latin typeface="Calibri" panose="020F0502020204030204"/>
              </a:endParaRPr>
            </a:p>
            <a:p>
              <a:pPr algn="ctr" defTabSz="685817"/>
              <a:r>
                <a:rPr lang="en-GB" sz="1218" dirty="0">
                  <a:solidFill>
                    <a:prstClr val="black"/>
                  </a:solidFill>
                  <a:latin typeface="Calibri" panose="020F0502020204030204"/>
                </a:rPr>
                <a:t>Digital</a:t>
              </a:r>
            </a:p>
          </p:txBody>
        </p:sp>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8114" y="3050959"/>
              <a:ext cx="733737" cy="733737"/>
            </a:xfrm>
            <a:prstGeom prst="rect">
              <a:avLst/>
            </a:prstGeom>
          </p:spPr>
        </p:pic>
      </p:grpSp>
      <p:grpSp>
        <p:nvGrpSpPr>
          <p:cNvPr id="49" name="Group 48"/>
          <p:cNvGrpSpPr/>
          <p:nvPr/>
        </p:nvGrpSpPr>
        <p:grpSpPr>
          <a:xfrm>
            <a:off x="5040082" y="4754713"/>
            <a:ext cx="1096875" cy="1096875"/>
            <a:chOff x="2577857" y="2293747"/>
            <a:chExt cx="1800000" cy="1800000"/>
          </a:xfrm>
        </p:grpSpPr>
        <p:sp>
          <p:nvSpPr>
            <p:cNvPr id="50" name="Rectangle 49"/>
            <p:cNvSpPr/>
            <p:nvPr/>
          </p:nvSpPr>
          <p:spPr>
            <a:xfrm>
              <a:off x="2577857" y="2293747"/>
              <a:ext cx="1800000" cy="1800000"/>
            </a:xfrm>
            <a:prstGeom prst="rect">
              <a:avLst/>
            </a:prstGeom>
            <a:ln w="254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5722" tIns="27861" rIns="55722" bIns="27861" numCol="1" spcCol="0" rtlCol="0" fromWordArt="0" anchor="t" anchorCtr="0" forceAA="0" compatLnSpc="1">
              <a:prstTxWarp prst="textNoShape">
                <a:avLst/>
              </a:prstTxWarp>
              <a:noAutofit/>
            </a:bodyPr>
            <a:lstStyle/>
            <a:p>
              <a:pPr algn="ctr" defTabSz="685817"/>
              <a:r>
                <a:rPr lang="en-GB" sz="1218" dirty="0" err="1">
                  <a:solidFill>
                    <a:prstClr val="black"/>
                  </a:solidFill>
                  <a:latin typeface="Calibri" panose="020F0502020204030204"/>
                </a:rPr>
                <a:t>BeYonder</a:t>
              </a:r>
              <a:endParaRPr lang="en-GB" sz="1218" dirty="0">
                <a:solidFill>
                  <a:prstClr val="black"/>
                </a:solidFill>
                <a:latin typeface="Calibri" panose="020F0502020204030204"/>
              </a:endParaRPr>
            </a:p>
            <a:p>
              <a:pPr algn="ctr" defTabSz="685817"/>
              <a:r>
                <a:rPr lang="en-GB" sz="1218" dirty="0">
                  <a:solidFill>
                    <a:prstClr val="black"/>
                  </a:solidFill>
                  <a:latin typeface="Calibri" panose="020F0502020204030204"/>
                </a:rPr>
                <a:t>Client Label</a:t>
              </a:r>
            </a:p>
          </p:txBody>
        </p:sp>
        <p:pic>
          <p:nvPicPr>
            <p:cNvPr id="51" name="Picture 5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66758" y="2984044"/>
              <a:ext cx="822198" cy="822198"/>
            </a:xfrm>
            <a:prstGeom prst="rect">
              <a:avLst/>
            </a:prstGeom>
          </p:spPr>
        </p:pic>
      </p:grpSp>
      <p:sp>
        <p:nvSpPr>
          <p:cNvPr id="53" name="Rectangle 52"/>
          <p:cNvSpPr/>
          <p:nvPr/>
        </p:nvSpPr>
        <p:spPr>
          <a:xfrm>
            <a:off x="3872375" y="4756237"/>
            <a:ext cx="1096875" cy="1096875"/>
          </a:xfrm>
          <a:prstGeom prst="rect">
            <a:avLst/>
          </a:prstGeom>
          <a:ln w="254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5722" tIns="27861" rIns="55722" bIns="27861" numCol="1" spcCol="0" rtlCol="0" fromWordArt="0" anchor="t" anchorCtr="0" forceAA="0" compatLnSpc="1">
            <a:prstTxWarp prst="textNoShape">
              <a:avLst/>
            </a:prstTxWarp>
            <a:noAutofit/>
          </a:bodyPr>
          <a:lstStyle/>
          <a:p>
            <a:pPr algn="ctr" defTabSz="685817"/>
            <a:r>
              <a:rPr lang="en-GB" sz="1218" dirty="0" err="1">
                <a:solidFill>
                  <a:prstClr val="black"/>
                </a:solidFill>
                <a:latin typeface="Calibri" panose="020F0502020204030204"/>
              </a:rPr>
              <a:t>BeYonder</a:t>
            </a:r>
            <a:endParaRPr lang="en-GB" sz="1218" dirty="0">
              <a:solidFill>
                <a:prstClr val="black"/>
              </a:solidFill>
              <a:latin typeface="Calibri" panose="020F0502020204030204"/>
            </a:endParaRPr>
          </a:p>
          <a:p>
            <a:pPr algn="ctr" defTabSz="685817"/>
            <a:r>
              <a:rPr lang="en-GB" sz="1218" dirty="0">
                <a:solidFill>
                  <a:prstClr val="black"/>
                </a:solidFill>
                <a:latin typeface="Calibri" panose="020F0502020204030204"/>
              </a:rPr>
              <a:t>White Label</a:t>
            </a:r>
          </a:p>
          <a:p>
            <a:pPr algn="ctr" defTabSz="685817"/>
            <a:endParaRPr lang="en-GB" sz="1218" dirty="0">
              <a:solidFill>
                <a:prstClr val="black"/>
              </a:solidFill>
              <a:latin typeface="Calibri" panose="020F0502020204030204"/>
            </a:endParaRPr>
          </a:p>
        </p:txBody>
      </p:sp>
      <p:sp>
        <p:nvSpPr>
          <p:cNvPr id="55" name="Rectangle 54"/>
          <p:cNvSpPr/>
          <p:nvPr/>
        </p:nvSpPr>
        <p:spPr>
          <a:xfrm>
            <a:off x="4193077" y="5230172"/>
            <a:ext cx="372938" cy="37173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endParaRPr lang="en-GB" sz="1098">
              <a:solidFill>
                <a:prstClr val="white"/>
              </a:solidFill>
              <a:latin typeface="Calibri" panose="020F0502020204030204"/>
            </a:endParaRPr>
          </a:p>
        </p:txBody>
      </p:sp>
      <p:cxnSp>
        <p:nvCxnSpPr>
          <p:cNvPr id="57" name="Connector: Elbow 56"/>
          <p:cNvCxnSpPr>
            <a:stCxn id="6" idx="2"/>
            <a:endCxn id="50" idx="0"/>
          </p:cNvCxnSpPr>
          <p:nvPr/>
        </p:nvCxnSpPr>
        <p:spPr>
          <a:xfrm rot="16200000" flipH="1">
            <a:off x="5349043" y="4515237"/>
            <a:ext cx="476005" cy="2946"/>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60" name="Connector: Elbow 59"/>
          <p:cNvCxnSpPr>
            <a:stCxn id="6" idx="2"/>
            <a:endCxn id="53" idx="0"/>
          </p:cNvCxnSpPr>
          <p:nvPr/>
        </p:nvCxnSpPr>
        <p:spPr>
          <a:xfrm rot="5400000">
            <a:off x="4764430" y="3935091"/>
            <a:ext cx="477529" cy="1164762"/>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62" name="Connector: Elbow 61"/>
          <p:cNvCxnSpPr>
            <a:cxnSpLocks/>
            <a:endCxn id="5" idx="0"/>
          </p:cNvCxnSpPr>
          <p:nvPr/>
        </p:nvCxnSpPr>
        <p:spPr>
          <a:xfrm rot="5400000">
            <a:off x="3652959" y="1177430"/>
            <a:ext cx="1841742" cy="2020878"/>
          </a:xfrm>
          <a:prstGeom prst="bentConnector3">
            <a:avLst>
              <a:gd name="adj1" fmla="val 86282"/>
            </a:avLst>
          </a:prstGeom>
          <a:ln w="19050"/>
        </p:spPr>
        <p:style>
          <a:lnRef idx="1">
            <a:schemeClr val="accent1"/>
          </a:lnRef>
          <a:fillRef idx="0">
            <a:schemeClr val="accent1"/>
          </a:fillRef>
          <a:effectRef idx="0">
            <a:schemeClr val="accent1"/>
          </a:effectRef>
          <a:fontRef idx="minor">
            <a:schemeClr val="tx1"/>
          </a:fontRef>
        </p:style>
      </p:cxnSp>
      <p:cxnSp>
        <p:nvCxnSpPr>
          <p:cNvPr id="65" name="Connector: Elbow 64"/>
          <p:cNvCxnSpPr>
            <a:cxnSpLocks/>
            <a:endCxn id="8" idx="0"/>
          </p:cNvCxnSpPr>
          <p:nvPr/>
        </p:nvCxnSpPr>
        <p:spPr>
          <a:xfrm rot="5400000">
            <a:off x="3060819" y="586111"/>
            <a:ext cx="1842563" cy="3204339"/>
          </a:xfrm>
          <a:prstGeom prst="bentConnector3">
            <a:avLst>
              <a:gd name="adj1" fmla="val 86266"/>
            </a:avLst>
          </a:prstGeom>
          <a:ln w="19050"/>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2F94409D-FD5B-49EC-BB9C-AA625600CF51}"/>
              </a:ext>
            </a:extLst>
          </p:cNvPr>
          <p:cNvSpPr/>
          <p:nvPr/>
        </p:nvSpPr>
        <p:spPr>
          <a:xfrm>
            <a:off x="7908646" y="4768820"/>
            <a:ext cx="1096875" cy="1096875"/>
          </a:xfrm>
          <a:prstGeom prst="rect">
            <a:avLst/>
          </a:prstGeom>
          <a:ln w="254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5722" tIns="27861" rIns="55722" bIns="27861" numCol="1" spcCol="0" rtlCol="0" fromWordArt="0" anchor="t" anchorCtr="0" forceAA="0" compatLnSpc="1">
            <a:prstTxWarp prst="textNoShape">
              <a:avLst/>
            </a:prstTxWarp>
            <a:noAutofit/>
          </a:bodyPr>
          <a:lstStyle/>
          <a:p>
            <a:pPr algn="ctr" defTabSz="685817"/>
            <a:r>
              <a:rPr lang="en-GB" sz="1218" dirty="0" err="1">
                <a:solidFill>
                  <a:prstClr val="black"/>
                </a:solidFill>
                <a:latin typeface="Calibri" panose="020F0502020204030204"/>
              </a:rPr>
              <a:t>BeYonder</a:t>
            </a:r>
            <a:endParaRPr lang="en-GB" sz="1218" dirty="0">
              <a:solidFill>
                <a:prstClr val="black"/>
              </a:solidFill>
              <a:latin typeface="Calibri" panose="020F0502020204030204"/>
            </a:endParaRPr>
          </a:p>
          <a:p>
            <a:pPr algn="ctr" defTabSz="685817"/>
            <a:r>
              <a:rPr lang="en-GB" sz="1218" dirty="0">
                <a:solidFill>
                  <a:prstClr val="black"/>
                </a:solidFill>
                <a:latin typeface="Calibri" panose="020F0502020204030204"/>
              </a:rPr>
              <a:t>Joint Ventures</a:t>
            </a:r>
          </a:p>
        </p:txBody>
      </p:sp>
      <p:sp>
        <p:nvSpPr>
          <p:cNvPr id="37" name="Rectangle 36">
            <a:extLst>
              <a:ext uri="{FF2B5EF4-FFF2-40B4-BE49-F238E27FC236}">
                <a16:creationId xmlns:a16="http://schemas.microsoft.com/office/drawing/2014/main" xmlns="" id="{0CFDBD04-E4CC-4BA1-B475-130B8571442F}"/>
              </a:ext>
            </a:extLst>
          </p:cNvPr>
          <p:cNvSpPr/>
          <p:nvPr/>
        </p:nvSpPr>
        <p:spPr>
          <a:xfrm>
            <a:off x="8279977" y="5235143"/>
            <a:ext cx="372938" cy="371739"/>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endParaRPr lang="en-GB" sz="1098">
              <a:solidFill>
                <a:prstClr val="white"/>
              </a:solidFill>
              <a:latin typeface="Calibri" panose="020F0502020204030204"/>
            </a:endParaRPr>
          </a:p>
        </p:txBody>
      </p:sp>
      <p:sp>
        <p:nvSpPr>
          <p:cNvPr id="38" name="Rectangle 37">
            <a:extLst>
              <a:ext uri="{FF2B5EF4-FFF2-40B4-BE49-F238E27FC236}">
                <a16:creationId xmlns:a16="http://schemas.microsoft.com/office/drawing/2014/main" xmlns="" id="{8F1678C4-EA33-42BC-8C20-666C537EAB9B}"/>
              </a:ext>
            </a:extLst>
          </p:cNvPr>
          <p:cNvSpPr/>
          <p:nvPr/>
        </p:nvSpPr>
        <p:spPr>
          <a:xfrm>
            <a:off x="6765520" y="2540939"/>
            <a:ext cx="1096875" cy="1096875"/>
          </a:xfrm>
          <a:prstGeom prst="rect">
            <a:avLst/>
          </a:prstGeom>
          <a:ln w="254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5722" tIns="27861" rIns="55722" bIns="27861" numCol="1" spcCol="0" rtlCol="0" fromWordArt="0" anchor="t" anchorCtr="0" forceAA="0" compatLnSpc="1">
            <a:prstTxWarp prst="textNoShape">
              <a:avLst/>
            </a:prstTxWarp>
            <a:noAutofit/>
          </a:bodyPr>
          <a:lstStyle/>
          <a:p>
            <a:pPr algn="ctr" defTabSz="685817"/>
            <a:r>
              <a:rPr lang="en-GB" sz="1218" dirty="0" err="1">
                <a:solidFill>
                  <a:prstClr val="black"/>
                </a:solidFill>
                <a:latin typeface="Calibri" panose="020F0502020204030204"/>
              </a:rPr>
              <a:t>BeYonder</a:t>
            </a:r>
            <a:endParaRPr lang="en-GB" sz="1218" dirty="0">
              <a:solidFill>
                <a:prstClr val="black"/>
              </a:solidFill>
              <a:latin typeface="Calibri" panose="020F0502020204030204"/>
            </a:endParaRPr>
          </a:p>
          <a:p>
            <a:pPr algn="ctr" defTabSz="685817"/>
            <a:r>
              <a:rPr lang="en-GB" sz="1218" dirty="0">
                <a:solidFill>
                  <a:prstClr val="black"/>
                </a:solidFill>
                <a:latin typeface="Calibri" panose="020F0502020204030204"/>
              </a:rPr>
              <a:t>Projects</a:t>
            </a:r>
          </a:p>
        </p:txBody>
      </p:sp>
      <p:cxnSp>
        <p:nvCxnSpPr>
          <p:cNvPr id="40" name="Connector: Elbow 39">
            <a:extLst>
              <a:ext uri="{FF2B5EF4-FFF2-40B4-BE49-F238E27FC236}">
                <a16:creationId xmlns:a16="http://schemas.microsoft.com/office/drawing/2014/main" xmlns="" id="{DB9E334E-36A3-4536-A638-7B001203ABE0}"/>
              </a:ext>
            </a:extLst>
          </p:cNvPr>
          <p:cNvCxnSpPr>
            <a:cxnSpLocks/>
            <a:endCxn id="38" idx="0"/>
          </p:cNvCxnSpPr>
          <p:nvPr/>
        </p:nvCxnSpPr>
        <p:spPr>
          <a:xfrm>
            <a:off x="5584269" y="1945859"/>
            <a:ext cx="1729689" cy="595078"/>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25" name="AutoShape 4" descr="data:image/png;base64,iVBORw0KGgoAAAANSUhEUgAAARMAAAC3CAMAAAAGjUrGAAABfVBMVEX///9mztsySV8sRl5lzNln0d552eX7/P3a3eBue4iS4Opgzdphwc5n1OHr7O5RY3U1WW49UmZ1gY7M8fZ8hJCcpK2xt76mrLMkRVz29/dMXW+7wceAi5es5u6prLTj5ejO0tZca3vJzdJeucdJmKmeqbf4zAD978j60Cb74IK25u01WG799PNCS2Cl4Omrt7+iP0BBa3751EJOXGTjwCB8O0RWaoTa8vZ8iZzOsCvzhn36223+9tz75eTt+fr++efqX1LoTD2ylyL64N6Qmqn3y8j5qqT87r6zmjb//fT86q1Khpb2v7v98s7sbWLuh3/85ZT62F/40jVXprX86KTwlo8zZ3suNk6Dusb0tK/rZlrseG7nRDIAKkcYNk9GfI3mMxz63nnlIQCHzdfG3uJ3nKjKnJy2mp6gxc5ri5lQtsVEoLDCh4aJsLstboEAHD+PgTlmZUOLfzw7SkxGTUFjdY13cT7RSUCgQEGt196jlEJcNERCPFA8VXTiym4gu3TXAAAa+UlEQVR4nO2djV/aSrrHh8SQQCQYEJAXJSBFikhPvWc3u0cEvaAefGlV1J5Wi/a0vbenvcd9373de/f+7TuTBJhMJm+APb374Xd2FWlIJl9mnnnmmWcmAMw000wzzTTTTDPNNNNMM80000wzzTTTTA8kCf3Hp6H40cvRH7908X4BxfIFqSAtKolsNiHE8iEplM8VU8liToilC1JI6CSVL1aW2t4Xu5STUpLbEfn8lygHVPvy7utgUnRvG8wXKAbU/t3N7pe5kps6rvUEDI5onDxsUXZu9h/2Al6V510PKRi/T988ZEFqu3v72w95Ae+KudcTRf/VOD9/wIpS2zkGtYc7vS956Go76Ed3s9xolc9bD1SM2u7xA515DBWc60kxtfLoyaNHqSJoXZydnXpGUrukdSE1O4tRu/mKkACXpqNEf//999///R8KfP3mzPtp9+8ofQg0Gc+oUOA/eD91dXl5uc5X+Woz7v1DvuRmT37z20ql8u2v0cuDQ++n3b62fvHanb96aT0Y2RLvUuNQQAUqr/r4lB8JLv0OxmRCGZVhx1JTXG2JFBophr3OTqFUNCVcjOzUmNRujPZBNh/3hiMU8rokScookqS9kKRkjjhuWt1iFmdybP3CpsUEu3MzFA+2RAidnG9ubp53C7IAB2ey0slA5QSSybR8BYxJbefubof0EabExHTnr/bxf3C3JULo4HG3291spdOwn4Qjdn3grpiZnJyXyxeTllMT1nZe3uzu3pAmcDpMiMowguLJL4FMTuGvzVaGhfUkKsss+hEjmIBG+VT7fTKpE4XZ2IdjMrQlAw2aj7dOGDJ502q0zltwiF6QtrdBrV2rbddIJkDvF7ubPnwGqrC+uLZ7c7Prse3Em03rubo216DcuQ7Fo/cqhBpbSCAXyhek59ft/evjvetLCxNNra1y+Y1dSbwJd0+2962jsH98i5jIxLtNtRm2lqa8Rb0EtTKg5mNGYm8gsyEpq6mYTRekvYGUAv3wrVPbM3mTi2+v/KGM9EfCFQjzoFm1HHxGNXE27QNCMbWoVtnODBRfL0qJVCqVSKQSUkF6ua/rWOiHqMc3Jqslrr79X357sLa2dvB//zC/3YzzqkfP2tZkXJuiagflSnmNelxRVuQEkiIkEJNU4gmv/R3LJQgoE9PQFXKEIv2p0t16s7V2+gfF9H5TrU6KBIC26a+1st54LAMIWQLFbLFYzHXSxSJsO0pRkfrw72I2DwhXdnM6fbFzTKnzfQU0Wo3u6W//Mt7pfYzudBiN8mPz23wGlpBXhCwrxUIFaGMX4c9QTlDQl5nAmbSgg0J8eDw5xh55uVJuXJyfgc3yn8aKVFs6YTc1Nstls4nUmGRlWEsA9Oeh/UM/QTK3mAEEE9A9n9S66nKMUT/5Y6WyCbvYi3Ll+9+McXJfMQBDm4RV0ZgUFAByciaj+fbQr2dgqRmJZALWpmNPkk5MYEdcPjk83+puViqy/8mvcZCABvE3ZCLlYvCF5s9rvj36zQNFVkgmU1LK4VaVP0DfBLRare5ppfL7R77P3faHhN7t8BmJLYDj3R2k3XZBOocqnyaXhGI/+TBMFAcmf4E+7Hn3bOvs4LRc+ZZ9iMtjapUPaG/zGZAPgfa2LlhPKvDNk8fpvAT92IdhkrO3sbAjhjo4gdoqVyp/LT7E9Yc6qVSow1rIRAi1r7/TdL09YFIMJR6MieTQF8vfQ/07Enrx5weeI7WvJ8LAt88i375ycHBw+jifVR6MiZNvrzzClTLezWfYKSo6uj4VicEkZShdSB+eXlycngiprPBL1BO6ZGGa1y9GXQ5ATHTfXhOT62jSfPsHYuLs29M0ZVubcflSEJOCQlPq66kn000z4L0wYUMWxUKhqAuTZrOuVn3fHnDsdzR1MtFCNBrFeuwvzoQHUl7KpaQ8Lhn+P+3EhOeDfJNvVuOU4JeLnPwTpLSUjgoSDu4XYAIsXjzIANq7mOKD+E7Qd5mc/FhDRNf0VTCxITVSdTRJGPbbfhzHO7r+XzJpjk7ru/F4yN36ZZkAPRJNZhrS3x1KxcLFlNCxs5zjJ/pQNI9+D9/0yMQ2uiMVVzqLIcX4Il2YoAvrmanGRNdAAL3lUHK8cvitKE5z6FVZE6P9+LlqiBm8qMbVYqiTpJ+hVabGMpRcZv221Pu4KoqBYB31CU5M4gXZSbBLjCWy1CFHHIug836trJPPFmS4CNTCPPopDsRww5fi/Mfe0dVSIWEpV2tz68wChX8iX/XmIhEOKgAFTxBWnZiEGe3SNuIC86sfPx1dsYUVKxcsD4M2FeUop6YTZOZgybmF+QAuhsP+gHcXicyXFuQVk116U34MzoggIvi8dD8f4UzngljWHbJIwr25gLO066+WrjYSxI3URy+9zjAM5VxPKEw4JkIp2fyRnMC/cGs9aZaWVq2fDMyti3Vgp7DogmRwefi1yCHTOIwfGlbVOhHlIiffnsaEO3pR4ijligTfb+ABFtKeqKX1OcrnuFVmVQzalcEjE51LLxPCm1DTcGCps7jOwnO3mqq5cDQmc8yLBRoTSKUexSdwzQ1H/bTOUVFCCx4R7YygDyawnMEfNjrYh+PNelNV42P49livUUWZYm5MuN7TVTqTgBju2MzgAn6eodUSyOT2xW0EftKRCUdaIVsq7zfwBqQ2q/4rCTD5J4iHyb+h2xP7AorhVIZ+lfpCj7M5h3ZykW5owyLqoiK9pz1vUMTI543kGBAIjfKU6lq5cK70fsepTOEUdVq7+XEBM69ipHe/AB0UvDEFARHtzaL0rHVNCywrU6wzvQT1QodWAl8ajXd0tzCIQfHNJCBWF1PWa4DlK+yLhsUOFSXA129LozsVVdnUASoZlKP1dk7TEUs16/QSLGuTQRNplLulLqMfE9UT7d4ofmWQxY6IF1YMUgujWxWXV0wwU1oTGNiTgGckGhRqro4PYfETPkxEYKxMuFF9p3YjsBEUrXa2+fHpsEaI4VEK5xwzcsmCgunrNTHxJ7EaSkzGBI+zNZtmU6cziQyZiHOrULpXD1/MByJWeyuqUUsMO146GlWIZmZ4xeot1qTSplwoGyacxb2nQYlnJpuKcvfZ5hmj5OJyrBAKLaqaFkOhwsbSfc/SxYaLlvaM37sojQL1qomVKfZNZxJ+/2JjJHbpvrRKhaKyviPvuFx9+8hT9sWcwX+RqAK88tMSaf7gzZGYlzEmwfyoZ1I/+WMCjQ7e0/JpZeW9SGleYhhrwBf+E/6cQkoaE6704umgTpJMoN5dPSUKFM+RNXf5HmMijJjEjzCgTVNcxgsTTWqQBiU+TGBaK9tkHjrIaR7QsLHznAMToB49NTsP4SJp9/G2w9WU4fvhhVWs/phss8GEuFUKE0iWZoilAeHGGLlLTrlbQcY0VKczAdUrovlI5NQeXh/E0fX4j6ORkxjOmnwtg4k5VkBnApqchYq43Bl07Q36lKuTnOZ3bJhIBplBNz7PmiqK2GSIBql+uh31xVg8nRlVEzEeU/CPGEzWTa4RzqSICpEy4pecSFp6USJTen3IaX6HziTdf62VLPfaGNyYvFR01xmCMz+PVYh60fAeqldHmB8rmcO8BpMFOyZJrQyMMRfXDNwSwSdY1vH7Y6f5HToT6XVfu6tC3+gp8C5VOyxENrEwOzrR4O6rV7cYkuWEeUzgwmRl4Qi9knsbaaMIhFGDttxujO4up/kdm7ZT1KtsOmHcOu6maoflFOJEVdygLHeQb/9hqYQPC/Oy2a45M0ldRUro1UakZ7TT5QVi6AwHGWPvPuE0v+PNxkKDsmCuJx292tbAvrGiAbemsNdlgfqTKRBp9TydmYRWI7Ce8OmNSORKLxK/yhBMquPnHDjN70zI5HJvr22sScF7XTjiiTJH+LAODtvIAb4rkxLLQA2ZwKZIVBRiAOVHk/fFViZ629lrw6pirPNo9rDmJXKleVNjq3csURfnfie0yukjn8CQCW8K0QQsjrEfucftLUwu9bzMncFKE9KeqHqsuI14DNbS4RUlYB76i/XFRcul3erJ4AxDJiQ/SvfnWe7zO1YmxzUk+Fs/LE70O82MZqNq1wYXjduqXaiM+xylDO1dmAzsMxdYGoRrTAOFAHWM4VVR//Wk/Ur/511qHUA+m94ea5d7z4fLxqr3JRoUMfjzC1rRndtOekM/GTe/tDL4hKl56gevUE7sRWPUE3B5DW91e9h0iCrASVTPIMhQ4v2Rt4UQteOj15PR7FjoFgW6V/sYz3nZbdylaY+yEJ6QL98+ZjTel7uvdnYGieNETF60KUt14ZZkwr39acOmfjswEXKozIul0u281nAG84/BdbMvi4/AMe3cuG4p4pRXYGEyCkBtD08cx/3RgF07br5fKhFExOD7jYTd1R2Y5L75FfR5V0q9hcAS/FP5neEBEwcHuDy1vtbcN55xWptvYUI55vP6kaUPtN7o5/V7MiAnVpkOfm3FFNum2xONyfrN354iJqtPI4iJzLD6acJX5sYp0tuwB/ny7ckDpGJhqUcONBRLlW32+uRRqI2t4AeGowweB7CvJ8L/3Nz8b3rI5NHv/24sLapPjQm2Nv/wonVw0WhcDAMOJJO6qr6LFoaKZtZve2T4Ho4AFeIS8aMF2sQoHPiM/BJ+fj0cwsytPRNJ/ts30RGT5J/Lf+1Mmcmo7VQeX5TPDs/PD88GwTqCCcqh0SL3uubn5yiBc04gAxfxe4txHUBZHFpj6ONEgj+PLK6DPXny379SsLbz62//Tf+IR3viQZqN7TYajdNT0Ng8A+fnAGw26Ew8SIwXFAsSc1eNHVxdHIxzwuvwS+Y+ZwaQ7JjA0j75hmSi2y9rvzPugAf59ofnW2dnZy1w8Pi8tbnZBY/XxmUCx3eENSHCtWKgZ4JiTE8ZE8piuGOscHDwY+2YzDGkfzLuzDHsXrvnRrS/Wz4Fm5tgAiacwJptdnOVwf898nmdxc2tWC1oPWnViOyLwQ9yajwmxKjLLnjrpnSIZRn4vz+hhTRokALbTKs7ARPxHUuMnLU2Mfzn4BNGCNOgzA0nlGFV4cdiQoy6xh3vhHCQLDP0aMdlwr0j3VK1hAcYg0kU+3rLrpqaD4QSv8XicFqP7zDesWFSXyC6HTUzTqCNwZyrtCwMoYzHBCXEkN8MHpqHnot+QSuUORa9wc3Pcxwnah9M+K4n8+tE79YcK+Fbxja0kmRQHEAZiwkXTGyQIacmHnMU1bR+fn6VhMKgasKtvmB6vd4PgqIoWb0oPpjEj8xNB34D0PtRbRKgHJiktS2sBKg8mtYXjIDvOEy4HzLWoZ9psmuUFQahzONQAkfaGXovXjy9vc1p0h19x7bz8SrSHzEJsoQvVe1kIZOAbyaSHBPYvvY6zTCMzGbGZcLlX1NycXDXEv/GCCgDn6VUikRM2X7UeqL8x3/CSykfPj9ZRp3to1M0jRC/LZHDrvHi9rCeoM2n4ataTVtvYKz1G4OJWM1RkrbCMjavg48MmwQUAw0Hb8WVCU1NMmxPG3Z5YyLJDDQBtec7O7vX2m4kzkzM07IcYeaHJnq0D2OQxcxJGi9ks8dQoJBJoZ6ZmM12gDrs8shEq13bd8e17dq2tuegIxMx/BNyZ3QxrGy+qeBwVSysNAMmDM7ElCfa7NFqirmaeGZSt4zOubxNVqonJvzN9svd73auAQqcOTMxzWU0PxF+YzxmTDIFh0EFUz1pmuPoNCjisrmAHpm8tSCBRR1zxktj8nL/+Br9erb9yhcTs4uKJA38+uGXjZ9ArCbMN0RrPkQBPTFpvrcubuCEMauJzuRZTY+/P9veqelMogyT88Ck2TPPMsHxHzkQNYW+uDzhRCEo5m+X7Di9MHmydGuJzojxjDIJk1e1G+2Py/azbY2JvrmGOxMyOA3/PUr4sfjcOcodIAaqTSLFybIUweqfmFpEOp/NsffztBCedRbND5Pr7R0tartTM+qJtmmCFybN1XVzcWBNMIdizTaHTFxVb8khCgmFDBOFf2DxtW8LV7e9OUo+KCcwdrFvb0yOL/fQBObl8/Yz4I8JmYwTEOuk3xYwnUGsxwrDM0jvl47I/GgIRcA9LZJJgJvDRcvPRWdRJ9hmQrexP7b3dnduLsFN22AiAyOfxY0JvyqTSR/EFUxZweieVxeiiawEXZjC0tGcdWIQRROwr9jCxIugMRm2MP+7MyMmL1/Vftyv1Wp7N3tSSmOCcn71gY9rXkH1nsyOJa7AfySooVVqtz20utImBzqYxfJ9yXlxT0iqhaEhVv2vy4dMXr4Czy9fPtt5dbkN0kmNCXIA9W7TPddiniEKRK7to0wTczaZ+kMooxUa9Hri/Hkjcqd/3vewGMj8yx3w/Ln+RzqWyyEmaQYOlYsZb0zwYJB+DLmu6i3NXXWSGCwyA7NEZcKVHFY44Yua6oFlPhD2SUWG3fB3l4O/BEFATJIZNHejFctDTs4cSxSKrK3QCXHnYF47Fnn3QrBngkIKtqvvgk+w4KdaD8Y5v8sB5fSz3UtQQPvjpbLwZ4ZntS0nobQMXg9M4kfk1Ci5clUtPXVZfiMGe+smT5R7xyhOTFgbKxN5GyqYAgRV0R8QjQl6bIfxpKq0HivIR9GCLz695I2JJZZjbT0qfRpw9IFwJ/qDKXAdiBT7vB2TQIRsrwNYwfcbxCDH9+4N5nisLhZ0stlkQgilUcqtFybx0i1RUSzlsFltPbjFD5kOMYxzrCcB7ohiT7hI4L15Tl6Tf9ctl5DMSsRAMpbWXiKD4inHL0gMWmjpBx+ozoh2K29DGe2kGBTMntD6YisTtDz/lnF7eoFHdQpmoaFfTn+ZBB6ZqGRFMUfUdMGx65HFI4Gd8urt0L8axkAi75hh3t4CLRqHMdG3S+jdsg/2nAgkHnuBmGCutMaE57X1pTxvvNBiBgGTy621Hn4o/XRSR0aLwrQ9LTRFAqtH6wVs0FjXM6sxJIgJfl5dkaOS8WpufrVXul/ILKLkCJ6QuZCTKNtnRlrqL5nE9LVE3X4eFPXDtI80PxiHycZh1WVoZqOsfg4W1b3kEsMmgZJjFu5Ln3ofP37sldAWIUlz3lh9HUIJvmNHg6Z4dHTx/vvBtis/GVuxxHOZUGdF228Y5NhBoWX9V18AKe09lra494vJw+oQSUkmcouLi7lEltIMIZRg0X0pn3PSeEdxL8YXU3qCFTOGqgs52T3R15nJ2FmxD6EpMAFNty30kL4Ek+ls4jwVJp70BZic+F8wR9W/EJPGeWU6j/L512HSvSiXT7XWM8ZTaxJJU7bGGJdPw44okSr6WkFBMGkddvHWTzCREqS8bJd8qO8C3aI/taaYtFc20Wc7w0u4MKENUbNRNpdIZlOdjB/P3MzkrLW2hu9jbWYiMeixEkNl4WiO8RKs1SgfVMpbtJqStHDGlOv3R0tgnZnErSGvLJsbAU0xnjPyzA+EQDma+PdpYpKPZmKYFlF9pC8HoKm1VT703QEl8F3RnJioy0GVq5qo8CF9ORW/HNajCwnazinUq+JMHmt5q9iDAnAmaVbJCwPlhXwUzfPTH2VE1xiP3zCNJZyYxMNBPhjGB8xpPb8RVANVNahTEVjF01Wt9QRge8FhTIQMEx0JXq+A8p+8MeliP8eXc9upEiEExrixOhdXg8aGRVLf07xMB2dycgDLfYqVfcSEZ4TRxpl86nUCRCU4dPDEpDGdp5H4srFayqUa5OKArwdV+CqAYpZ5VnBXdslkjltbBxe4MzFiYl6/kyzdJzqZQibkhUljs+zjQaLaxajjbxcmppBkFk2qwerBhwPo/TCn8nVkhJP9xZibcqTZMXXFZiYoaV5TCzKJXCVgXSx4YQJ7nFN/7SbL0Fb0+/FPZKlWA3GuXuWqaKtXaFGgXeGhixSd+GELJiYHZ1u6ThETBMUbE2vbCUkZSc7HsolEEW09YIqpaCEKtv8761pPH0yyOXD84/OatstrNcBBE4teXZS3wJhZaJhG1iYfAofomZxIb8DK/adPn/qJtDcmFuvKD//TexYyglXs5yjG0AcTWBuO95/v7W1DMxPkAWo23YNu5WRrMJUygfLM4DkS5pXc+cTKykpK9lhPfIvuintngo48vtzfu969BM06Fwyr4OC83No8gK5XbuLAqpTUkSQhE0vkMfpQTOjyzkSJoWTLH/eut3dql7WmCi5aZ43NVhmtG8pOvjXhQPmQasysDHfC5DNflgnPeK32yQTKyK2B65evaje7+43K+drWYQVaWDi4GHtxllVaX1wPw6YZCKCuvt1up8epJxcnj8d+qquCe41OQv7a8d1lrfb8pvZq+/rg4mJta/MEHFa2phpx0P2TulgFdZUPhy9ffXdd88+ktdXqtmwGyB6UlrwJdQ3IxrZrPLjZf36whZ71ttatrI3DJG2704/OBHX3aMvT/0LZnWO0Hf1Zcl1nFy6VzCnRvHbyJHrpv6NIpQwbe3cJ7crlAawj0EnSbayUybu7srjyGWovCAwmPEoTgkwur7VZJ99MWnocojudJ1TaC43WBzZW20rncGRjFdn6XBlHxTL9fojq6WlMmmK9Xg/EwT5AcPwzaRi5wj7dWt9CG7jxAxu787JxXlk7O6jAAX93kCHlRxlyG/eBdCYBVVXjaAQxJhMjDDGloLW9oGN2fLcPat/d1Z4ZNvbcsLG+nfu0bYBOtycB5KI0xWZ8vLYDzrQ+58LnkNC/UgloY7+DNhZoNvbNJvwWTrqVgy0guD3ey4d0JvEg2u2qyWmDzTGYdNcOu2DCB2d7UZrhNRt7g+rK5RqysciPXTsDoSnO4hmxgnpQuKnFA1r4Zhyfrds6PZnOzIazEp3a9d3edXun9tKwsSfIxp4oU6wmw/iJGv755oPuyX5pP9aL2oPnOMsCaINnx8iPHdjY7gng+9N8LiMWU9q7aW9DN7bNQ59N+LqYbN/dGTuySOjut6/vBn7s2Tky7NGpZtYIoZMzqE1kC9rXSM+QH5uYcLfqaevZs8ErQUvarA1sLCp3OiqnbIX6aEXISknotybzRcpLhbyYEGqcImH2EdaT16HJs3QeSnlZ+77a188PtDoCh0uprNMEG7zJfDGdTSfTWUmhvLQ4s1Qmia+r5RDicwzWVITQ2FvM2Ym2xxTzFdcSTVKOjSWFfF7IdtjCA6TSMMU8ocTEoc2HF68kYoVCqJOdTh4nISlG5HUWOl95LZlppplmmmmmmWaaaaaZZppppplmmmmmmWaaaaaZZprJTf8EFgDZPt4W888AAAAASUVORK5CYII=">
            <a:extLst>
              <a:ext uri="{FF2B5EF4-FFF2-40B4-BE49-F238E27FC236}">
                <a16:creationId xmlns:a16="http://schemas.microsoft.com/office/drawing/2014/main" xmlns="" id="{95D4E683-FF08-4BF6-BFEE-534AE3848A2C}"/>
              </a:ext>
            </a:extLst>
          </p:cNvPr>
          <p:cNvSpPr>
            <a:spLocks noChangeAspect="1" noChangeArrowheads="1"/>
          </p:cNvSpPr>
          <p:nvPr/>
        </p:nvSpPr>
        <p:spPr bwMode="auto">
          <a:xfrm>
            <a:off x="5436577" y="3789485"/>
            <a:ext cx="281354" cy="2813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GB" sz="1662"/>
          </a:p>
        </p:txBody>
      </p:sp>
      <p:pic>
        <p:nvPicPr>
          <p:cNvPr id="52" name="Picture 51">
            <a:extLst>
              <a:ext uri="{FF2B5EF4-FFF2-40B4-BE49-F238E27FC236}">
                <a16:creationId xmlns:a16="http://schemas.microsoft.com/office/drawing/2014/main" xmlns="" id="{2AA00110-D712-4605-AE21-1F2163E91E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62975" y="2916028"/>
            <a:ext cx="899550" cy="598609"/>
          </a:xfrm>
          <a:prstGeom prst="rect">
            <a:avLst/>
          </a:prstGeom>
        </p:spPr>
      </p:pic>
      <p:sp>
        <p:nvSpPr>
          <p:cNvPr id="63" name="Rectangle 62">
            <a:extLst>
              <a:ext uri="{FF2B5EF4-FFF2-40B4-BE49-F238E27FC236}">
                <a16:creationId xmlns:a16="http://schemas.microsoft.com/office/drawing/2014/main" xmlns="" id="{F97AE348-9453-4CC9-8209-593EF41F7E94}"/>
              </a:ext>
            </a:extLst>
          </p:cNvPr>
          <p:cNvSpPr/>
          <p:nvPr/>
        </p:nvSpPr>
        <p:spPr>
          <a:xfrm>
            <a:off x="9238514" y="4763849"/>
            <a:ext cx="1096875" cy="1096875"/>
          </a:xfrm>
          <a:prstGeom prst="rect">
            <a:avLst/>
          </a:prstGeom>
          <a:ln w="254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5722" tIns="27861" rIns="55722" bIns="27861" numCol="1" spcCol="0" rtlCol="0" fromWordArt="0" anchor="t" anchorCtr="0" forceAA="0" compatLnSpc="1">
            <a:prstTxWarp prst="textNoShape">
              <a:avLst/>
            </a:prstTxWarp>
            <a:noAutofit/>
          </a:bodyPr>
          <a:lstStyle/>
          <a:p>
            <a:pPr algn="ctr" defTabSz="685817"/>
            <a:r>
              <a:rPr lang="en-GB" sz="1218" dirty="0">
                <a:solidFill>
                  <a:prstClr val="black"/>
                </a:solidFill>
                <a:latin typeface="Calibri" panose="020F0502020204030204"/>
              </a:rPr>
              <a:t>INVOLVE</a:t>
            </a:r>
          </a:p>
          <a:p>
            <a:pPr algn="ctr" defTabSz="685817"/>
            <a:r>
              <a:rPr lang="en-GB" sz="1218" dirty="0">
                <a:solidFill>
                  <a:prstClr val="black"/>
                </a:solidFill>
                <a:latin typeface="Calibri" panose="020F0502020204030204"/>
              </a:rPr>
              <a:t>Joint Projects</a:t>
            </a:r>
          </a:p>
        </p:txBody>
      </p:sp>
      <p:sp>
        <p:nvSpPr>
          <p:cNvPr id="64" name="Rectangle 63">
            <a:extLst>
              <a:ext uri="{FF2B5EF4-FFF2-40B4-BE49-F238E27FC236}">
                <a16:creationId xmlns:a16="http://schemas.microsoft.com/office/drawing/2014/main" xmlns="" id="{724A1419-288B-455E-8310-E3A890A1001C}"/>
              </a:ext>
            </a:extLst>
          </p:cNvPr>
          <p:cNvSpPr/>
          <p:nvPr/>
        </p:nvSpPr>
        <p:spPr>
          <a:xfrm>
            <a:off x="9609845" y="5230172"/>
            <a:ext cx="372938" cy="371739"/>
          </a:xfrm>
          <a:prstGeom prst="rect">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endParaRPr lang="en-GB" sz="1098">
              <a:solidFill>
                <a:prstClr val="white"/>
              </a:solidFill>
              <a:latin typeface="Calibri" panose="020F0502020204030204"/>
            </a:endParaRPr>
          </a:p>
        </p:txBody>
      </p:sp>
      <p:sp>
        <p:nvSpPr>
          <p:cNvPr id="69" name="Rectangle 68">
            <a:extLst>
              <a:ext uri="{FF2B5EF4-FFF2-40B4-BE49-F238E27FC236}">
                <a16:creationId xmlns:a16="http://schemas.microsoft.com/office/drawing/2014/main" xmlns="" id="{0D98706B-4C2B-4538-A442-EFEEE11EF087}"/>
              </a:ext>
            </a:extLst>
          </p:cNvPr>
          <p:cNvSpPr/>
          <p:nvPr/>
        </p:nvSpPr>
        <p:spPr>
          <a:xfrm>
            <a:off x="3014952" y="1428550"/>
            <a:ext cx="2169184" cy="409418"/>
          </a:xfrm>
          <a:prstGeom prst="rect">
            <a:avLst/>
          </a:prstGeom>
          <a:ln w="25400"/>
        </p:spPr>
        <p:style>
          <a:lnRef idx="2">
            <a:schemeClr val="accent6"/>
          </a:lnRef>
          <a:fillRef idx="1">
            <a:schemeClr val="lt1"/>
          </a:fillRef>
          <a:effectRef idx="0">
            <a:schemeClr val="accent6"/>
          </a:effectRef>
          <a:fontRef idx="minor">
            <a:schemeClr val="dk1"/>
          </a:fontRef>
        </p:style>
        <p:txBody>
          <a:bodyPr rtlCol="0" anchor="ctr"/>
          <a:lstStyle/>
          <a:p>
            <a:pPr defTabSz="685817"/>
            <a:r>
              <a:rPr lang="en-GB" sz="1706" dirty="0">
                <a:solidFill>
                  <a:prstClr val="black"/>
                </a:solidFill>
                <a:latin typeface="Calibri" panose="020F0502020204030204"/>
              </a:rPr>
              <a:t>Centralised Functions</a:t>
            </a:r>
          </a:p>
        </p:txBody>
      </p:sp>
      <p:sp>
        <p:nvSpPr>
          <p:cNvPr id="71" name="TextBox 70">
            <a:extLst>
              <a:ext uri="{FF2B5EF4-FFF2-40B4-BE49-F238E27FC236}">
                <a16:creationId xmlns:a16="http://schemas.microsoft.com/office/drawing/2014/main" xmlns="" id="{AC81CAF1-7FFF-47F4-88B6-4BC2C8DE7547}"/>
              </a:ext>
            </a:extLst>
          </p:cNvPr>
          <p:cNvSpPr txBox="1"/>
          <p:nvPr/>
        </p:nvSpPr>
        <p:spPr>
          <a:xfrm>
            <a:off x="2928366" y="1837968"/>
            <a:ext cx="2111714" cy="234360"/>
          </a:xfrm>
          <a:prstGeom prst="rect">
            <a:avLst/>
          </a:prstGeom>
          <a:noFill/>
        </p:spPr>
        <p:txBody>
          <a:bodyPr wrap="square" rtlCol="0">
            <a:spAutoFit/>
          </a:bodyPr>
          <a:lstStyle/>
          <a:p>
            <a:r>
              <a:rPr lang="en-GB" sz="923" dirty="0"/>
              <a:t>HR, Procurement, Facilities, Etc.</a:t>
            </a:r>
          </a:p>
        </p:txBody>
      </p:sp>
      <p:cxnSp>
        <p:nvCxnSpPr>
          <p:cNvPr id="78" name="Connector: Elbow 77">
            <a:extLst>
              <a:ext uri="{FF2B5EF4-FFF2-40B4-BE49-F238E27FC236}">
                <a16:creationId xmlns:a16="http://schemas.microsoft.com/office/drawing/2014/main" xmlns="" id="{FE91317B-6DF2-4753-AA57-48085C44D2CE}"/>
              </a:ext>
            </a:extLst>
          </p:cNvPr>
          <p:cNvCxnSpPr>
            <a:cxnSpLocks/>
            <a:endCxn id="69" idx="3"/>
          </p:cNvCxnSpPr>
          <p:nvPr/>
        </p:nvCxnSpPr>
        <p:spPr>
          <a:xfrm rot="5400000">
            <a:off x="5201071" y="1250063"/>
            <a:ext cx="366262" cy="400133"/>
          </a:xfrm>
          <a:prstGeom prst="bentConnector2">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206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generated with high confidence">
            <a:extLst>
              <a:ext uri="{FF2B5EF4-FFF2-40B4-BE49-F238E27FC236}">
                <a16:creationId xmlns:a16="http://schemas.microsoft.com/office/drawing/2014/main" xmlns="" id="{48AB706C-97E7-44C3-83C0-5ABEE50921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788554"/>
            <a:ext cx="9144000" cy="4493101"/>
          </a:xfrm>
          <a:prstGeom prst="rect">
            <a:avLst/>
          </a:prstGeom>
        </p:spPr>
      </p:pic>
      <p:sp>
        <p:nvSpPr>
          <p:cNvPr id="5" name="Rectangle 4">
            <a:extLst>
              <a:ext uri="{FF2B5EF4-FFF2-40B4-BE49-F238E27FC236}">
                <a16:creationId xmlns:a16="http://schemas.microsoft.com/office/drawing/2014/main" xmlns="" id="{22181276-5703-48B4-A90F-A5CDD2D332E8}"/>
              </a:ext>
            </a:extLst>
          </p:cNvPr>
          <p:cNvSpPr/>
          <p:nvPr/>
        </p:nvSpPr>
        <p:spPr>
          <a:xfrm>
            <a:off x="3841451" y="237170"/>
            <a:ext cx="4754881" cy="689432"/>
          </a:xfrm>
          <a:prstGeom prst="rect">
            <a:avLst/>
          </a:prstGeom>
          <a:ln w="25400"/>
        </p:spPr>
        <p:style>
          <a:lnRef idx="2">
            <a:schemeClr val="accent6"/>
          </a:lnRef>
          <a:fillRef idx="1">
            <a:schemeClr val="lt1"/>
          </a:fillRef>
          <a:effectRef idx="0">
            <a:schemeClr val="accent6"/>
          </a:effectRef>
          <a:fontRef idx="minor">
            <a:schemeClr val="dk1"/>
          </a:fontRef>
        </p:style>
        <p:txBody>
          <a:bodyPr rtlCol="0" anchor="ctr"/>
          <a:lstStyle/>
          <a:p>
            <a:pPr defTabSz="685817"/>
            <a:r>
              <a:rPr lang="en-GB" sz="4400" dirty="0">
                <a:solidFill>
                  <a:srgbClr val="003300"/>
                </a:solidFill>
                <a:latin typeface="Calibri" panose="020F0502020204030204"/>
              </a:rPr>
              <a:t>BeYonder Textile</a:t>
            </a:r>
          </a:p>
        </p:txBody>
      </p:sp>
      <p:pic>
        <p:nvPicPr>
          <p:cNvPr id="6" name="Picture 5">
            <a:extLst>
              <a:ext uri="{FF2B5EF4-FFF2-40B4-BE49-F238E27FC236}">
                <a16:creationId xmlns:a16="http://schemas.microsoft.com/office/drawing/2014/main" xmlns="" id="{886CF128-AD45-4414-916C-715A3B6113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4637" y="350642"/>
            <a:ext cx="501027" cy="501027"/>
          </a:xfrm>
          <a:prstGeom prst="rect">
            <a:avLst/>
          </a:prstGeom>
        </p:spPr>
      </p:pic>
      <p:sp>
        <p:nvSpPr>
          <p:cNvPr id="7" name="Oval 6">
            <a:extLst>
              <a:ext uri="{FF2B5EF4-FFF2-40B4-BE49-F238E27FC236}">
                <a16:creationId xmlns:a16="http://schemas.microsoft.com/office/drawing/2014/main" xmlns="" id="{7D9608FB-1710-417E-9712-3B96DD1E27F3}"/>
              </a:ext>
            </a:extLst>
          </p:cNvPr>
          <p:cNvSpPr/>
          <p:nvPr/>
        </p:nvSpPr>
        <p:spPr>
          <a:xfrm>
            <a:off x="3841451" y="3282818"/>
            <a:ext cx="2179241" cy="689432"/>
          </a:xfrm>
          <a:prstGeom prst="ellipse">
            <a:avLst/>
          </a:prstGeom>
          <a:solidFill>
            <a:schemeClr val="bg1"/>
          </a:solidFill>
          <a:ln w="412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62" b="1" dirty="0">
                <a:solidFill>
                  <a:schemeClr val="tx1"/>
                </a:solidFill>
              </a:rPr>
              <a:t>Ethical Material Sourcing</a:t>
            </a:r>
          </a:p>
        </p:txBody>
      </p:sp>
      <p:sp>
        <p:nvSpPr>
          <p:cNvPr id="8" name="Oval 7">
            <a:extLst>
              <a:ext uri="{FF2B5EF4-FFF2-40B4-BE49-F238E27FC236}">
                <a16:creationId xmlns:a16="http://schemas.microsoft.com/office/drawing/2014/main" xmlns="" id="{9A4C843E-FB1C-4947-9F25-A70D31587463}"/>
              </a:ext>
            </a:extLst>
          </p:cNvPr>
          <p:cNvSpPr/>
          <p:nvPr/>
        </p:nvSpPr>
        <p:spPr>
          <a:xfrm>
            <a:off x="6302045" y="3282817"/>
            <a:ext cx="2179241" cy="689432"/>
          </a:xfrm>
          <a:prstGeom prst="ellipse">
            <a:avLst/>
          </a:prstGeom>
          <a:solidFill>
            <a:schemeClr val="bg1"/>
          </a:solidFill>
          <a:ln w="412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GB" sz="1662" b="1" dirty="0">
                <a:solidFill>
                  <a:schemeClr val="tx1"/>
                </a:solidFill>
              </a:rPr>
              <a:t>Design to Deconstruct</a:t>
            </a:r>
          </a:p>
        </p:txBody>
      </p:sp>
      <p:sp>
        <p:nvSpPr>
          <p:cNvPr id="9" name="Oval 8">
            <a:extLst>
              <a:ext uri="{FF2B5EF4-FFF2-40B4-BE49-F238E27FC236}">
                <a16:creationId xmlns:a16="http://schemas.microsoft.com/office/drawing/2014/main" xmlns="" id="{1BDC84FE-FC29-4E11-9025-A25F36B7F947}"/>
              </a:ext>
            </a:extLst>
          </p:cNvPr>
          <p:cNvSpPr/>
          <p:nvPr/>
        </p:nvSpPr>
        <p:spPr>
          <a:xfrm>
            <a:off x="5047944" y="2518450"/>
            <a:ext cx="2179241" cy="689432"/>
          </a:xfrm>
          <a:prstGeom prst="ellipse">
            <a:avLst/>
          </a:prstGeom>
          <a:solidFill>
            <a:schemeClr val="bg1"/>
          </a:solidFill>
          <a:ln w="412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GB" sz="1662" b="1" dirty="0">
                <a:solidFill>
                  <a:schemeClr val="tx1"/>
                </a:solidFill>
              </a:rPr>
              <a:t>Design to Remanufacture</a:t>
            </a:r>
          </a:p>
        </p:txBody>
      </p:sp>
      <p:sp>
        <p:nvSpPr>
          <p:cNvPr id="10" name="Rectangle 9">
            <a:extLst>
              <a:ext uri="{FF2B5EF4-FFF2-40B4-BE49-F238E27FC236}">
                <a16:creationId xmlns:a16="http://schemas.microsoft.com/office/drawing/2014/main" xmlns="" id="{9F953376-EBA6-4582-B925-95C5A528B33D}"/>
              </a:ext>
            </a:extLst>
          </p:cNvPr>
          <p:cNvSpPr>
            <a:spLocks noChangeArrowheads="1"/>
          </p:cNvSpPr>
          <p:nvPr/>
        </p:nvSpPr>
        <p:spPr bwMode="auto">
          <a:xfrm>
            <a:off x="1524001" y="5564368"/>
            <a:ext cx="9003321" cy="1107996"/>
          </a:xfrm>
          <a:prstGeom prst="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GB" altLang="en-US" sz="2400" b="1" dirty="0">
                <a:solidFill>
                  <a:srgbClr val="003300"/>
                </a:solidFill>
                <a:latin typeface="Open Sans" panose="020B0606030504020204" pitchFamily="34" charset="0"/>
                <a:cs typeface="Open Sans" panose="020B0606030504020204" pitchFamily="34" charset="0"/>
              </a:rPr>
              <a:t>BeYonder is an enabling business, structured to assist early-stage start ups and growing businesses of any age take their product designs from initial concept to finished product.</a:t>
            </a:r>
            <a:r>
              <a:rPr lang="en-US" altLang="en-US" sz="1100" b="1" dirty="0">
                <a:solidFill>
                  <a:srgbClr val="444444"/>
                </a:solidFill>
                <a:latin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85402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DD6EAE-DB24-48DF-8EF1-B35F9B6043AA}"/>
              </a:ext>
            </a:extLst>
          </p:cNvPr>
          <p:cNvPicPr>
            <a:picLocks noChangeAspect="1"/>
          </p:cNvPicPr>
          <p:nvPr/>
        </p:nvPicPr>
        <p:blipFill rotWithShape="1">
          <a:blip r:embed="rId3"/>
          <a:srcRect l="22921" b="3815"/>
          <a:stretch/>
        </p:blipFill>
        <p:spPr>
          <a:xfrm>
            <a:off x="5181600" y="223760"/>
            <a:ext cx="5345723" cy="4446718"/>
          </a:xfrm>
          <a:prstGeom prst="rect">
            <a:avLst/>
          </a:prstGeom>
        </p:spPr>
      </p:pic>
      <p:pic>
        <p:nvPicPr>
          <p:cNvPr id="2050" name="Picture 2" descr="http://candofest.scot/wp-content/uploads/2018/07/Scotland-Can-B-22.png">
            <a:extLst>
              <a:ext uri="{FF2B5EF4-FFF2-40B4-BE49-F238E27FC236}">
                <a16:creationId xmlns:a16="http://schemas.microsoft.com/office/drawing/2014/main" xmlns="" id="{C5472C86-13E8-45ED-A230-1771E8BBB0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1573" y="-7447"/>
            <a:ext cx="3019487" cy="28375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287DFBC3-1A11-4D02-B05A-C09C8FB68AE4}"/>
              </a:ext>
            </a:extLst>
          </p:cNvPr>
          <p:cNvSpPr>
            <a:spLocks noChangeArrowheads="1"/>
          </p:cNvSpPr>
          <p:nvPr/>
        </p:nvSpPr>
        <p:spPr bwMode="auto">
          <a:xfrm>
            <a:off x="5181599" y="4825310"/>
            <a:ext cx="5345723" cy="1938992"/>
          </a:xfrm>
          <a:prstGeom prst="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GB" altLang="en-US" b="1" dirty="0">
                <a:solidFill>
                  <a:srgbClr val="003300"/>
                </a:solidFill>
                <a:latin typeface="Open Sans" panose="020B0606030504020204" pitchFamily="34" charset="0"/>
                <a:cs typeface="Open Sans" panose="020B0606030504020204" pitchFamily="34" charset="0"/>
              </a:rPr>
              <a:t>BeYonder Textile specialises in prototyping, sampling, small batch and bespoke manufacturing for independent product design engineers, fashion designers and</a:t>
            </a:r>
            <a:br>
              <a:rPr lang="en-GB" altLang="en-US" b="1" dirty="0">
                <a:solidFill>
                  <a:srgbClr val="003300"/>
                </a:solidFill>
                <a:latin typeface="Open Sans" panose="020B0606030504020204" pitchFamily="34" charset="0"/>
                <a:cs typeface="Open Sans" panose="020B0606030504020204" pitchFamily="34" charset="0"/>
              </a:rPr>
            </a:br>
            <a:r>
              <a:rPr lang="en-GB" altLang="en-US" b="1" dirty="0">
                <a:solidFill>
                  <a:srgbClr val="003300"/>
                </a:solidFill>
                <a:latin typeface="Open Sans" panose="020B0606030504020204" pitchFamily="34" charset="0"/>
                <a:cs typeface="Open Sans" panose="020B0606030504020204" pitchFamily="34" charset="0"/>
              </a:rPr>
              <a:t>other end users of high quality, textile-based items.</a:t>
            </a:r>
          </a:p>
          <a:p>
            <a:pPr lvl="0" algn="ctr"/>
            <a:endParaRPr lang="en-GB" altLang="en-US" b="1" dirty="0">
              <a:solidFill>
                <a:srgbClr val="003300"/>
              </a:solidFill>
              <a:latin typeface="Open Sans" panose="020B0606030504020204" pitchFamily="34" charset="0"/>
              <a:cs typeface="Open Sans" panose="020B0606030504020204" pitchFamily="34" charset="0"/>
            </a:endParaRPr>
          </a:p>
        </p:txBody>
      </p:sp>
      <p:pic>
        <p:nvPicPr>
          <p:cNvPr id="2052" name="Picture 4">
            <a:extLst>
              <a:ext uri="{FF2B5EF4-FFF2-40B4-BE49-F238E27FC236}">
                <a16:creationId xmlns:a16="http://schemas.microsoft.com/office/drawing/2014/main" xmlns="" id="{9324D1A8-2910-43BC-A00E-D220D8BBC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4678" y="2830096"/>
            <a:ext cx="337185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cotland.shinyapps.io/scotlandperforms_alpha/_w_a917ca9a/NPFdiag.png">
            <a:extLst>
              <a:ext uri="{FF2B5EF4-FFF2-40B4-BE49-F238E27FC236}">
                <a16:creationId xmlns:a16="http://schemas.microsoft.com/office/drawing/2014/main" xmlns="" id="{66B2C095-11AF-4EA3-8238-0579B6AE46FF}"/>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0677" y="4344382"/>
            <a:ext cx="2401278" cy="237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133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819386" y="263769"/>
            <a:ext cx="5848615" cy="4037802"/>
          </a:xfrm>
          <a:prstGeom prst="rect">
            <a:avLst/>
          </a:prstGeom>
        </p:spPr>
      </p:pic>
      <p:cxnSp>
        <p:nvCxnSpPr>
          <p:cNvPr id="3" name="Straight Connector 2">
            <a:extLst>
              <a:ext uri="{FF2B5EF4-FFF2-40B4-BE49-F238E27FC236}">
                <a16:creationId xmlns:a16="http://schemas.microsoft.com/office/drawing/2014/main" xmlns="" id="{668E8BAF-8B47-498B-AC9B-B37D38187F18}"/>
              </a:ext>
            </a:extLst>
          </p:cNvPr>
          <p:cNvCxnSpPr/>
          <p:nvPr/>
        </p:nvCxnSpPr>
        <p:spPr>
          <a:xfrm>
            <a:off x="6445528" y="3575089"/>
            <a:ext cx="0" cy="1207657"/>
          </a:xfrm>
          <a:prstGeom prst="line">
            <a:avLst/>
          </a:prstGeom>
          <a:ln w="25400">
            <a:solidFill>
              <a:srgbClr val="003300"/>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sweat shop">
            <a:extLst>
              <a:ext uri="{FF2B5EF4-FFF2-40B4-BE49-F238E27FC236}">
                <a16:creationId xmlns:a16="http://schemas.microsoft.com/office/drawing/2014/main" xmlns="" id="{47CE07DC-6D2E-47B8-B21C-2F0F9F957DB1}"/>
              </a:ext>
            </a:extLst>
          </p:cNvPr>
          <p:cNvPicPr>
            <a:picLocks noChangeAspect="1" noChangeArrowheads="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861986" y="4471091"/>
            <a:ext cx="3167084" cy="1994654"/>
          </a:xfrm>
          <a:prstGeom prst="rect">
            <a:avLst/>
          </a:prstGeom>
          <a:noFill/>
          <a:ln w="25400">
            <a:solidFill>
              <a:srgbClr val="003300"/>
            </a:solidFill>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xmlns="" id="{3DCCF143-E203-4730-97D7-14524CB84979}"/>
              </a:ext>
            </a:extLst>
          </p:cNvPr>
          <p:cNvCxnSpPr>
            <a:cxnSpLocks/>
            <a:stCxn id="2054" idx="3"/>
          </p:cNvCxnSpPr>
          <p:nvPr/>
        </p:nvCxnSpPr>
        <p:spPr>
          <a:xfrm flipV="1">
            <a:off x="9457753" y="3575089"/>
            <a:ext cx="1026287" cy="1275234"/>
          </a:xfrm>
          <a:prstGeom prst="straightConnector1">
            <a:avLst/>
          </a:prstGeom>
          <a:ln w="25400">
            <a:solidFill>
              <a:srgbClr val="0033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D6617755-AE20-49E8-A8AB-FBC633A1F77B}"/>
              </a:ext>
            </a:extLst>
          </p:cNvPr>
          <p:cNvSpPr txBox="1"/>
          <p:nvPr/>
        </p:nvSpPr>
        <p:spPr>
          <a:xfrm>
            <a:off x="1721667" y="848116"/>
            <a:ext cx="3269471" cy="5547673"/>
          </a:xfrm>
          <a:prstGeom prst="rect">
            <a:avLst/>
          </a:prstGeom>
          <a:noFill/>
        </p:spPr>
        <p:txBody>
          <a:bodyPr wrap="square" rtlCol="0">
            <a:spAutoFit/>
          </a:bodyPr>
          <a:lstStyle/>
          <a:p>
            <a:r>
              <a:rPr lang="en-GB" sz="2954" dirty="0">
                <a:solidFill>
                  <a:srgbClr val="003300"/>
                </a:solidFill>
              </a:rPr>
              <a:t>Scotland has the opportunity to once more lead the World in textile innovation in a way which creates jobs which are both desirable and sustainable and which fully</a:t>
            </a:r>
            <a:br>
              <a:rPr lang="en-GB" sz="2954" dirty="0">
                <a:solidFill>
                  <a:srgbClr val="003300"/>
                </a:solidFill>
              </a:rPr>
            </a:br>
            <a:r>
              <a:rPr lang="en-GB" sz="2954" dirty="0">
                <a:solidFill>
                  <a:srgbClr val="003300"/>
                </a:solidFill>
              </a:rPr>
              <a:t>support our National priorities.</a:t>
            </a:r>
          </a:p>
        </p:txBody>
      </p:sp>
      <p:pic>
        <p:nvPicPr>
          <p:cNvPr id="2054" name="Picture 6" descr="Image result for lightweight manufacturing centre">
            <a:extLst>
              <a:ext uri="{FF2B5EF4-FFF2-40B4-BE49-F238E27FC236}">
                <a16:creationId xmlns:a16="http://schemas.microsoft.com/office/drawing/2014/main" xmlns="" id="{8CB3B8E9-2BF1-4DBE-BA0F-CC1FA39201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7274" y="4471092"/>
            <a:ext cx="1140479" cy="758465"/>
          </a:xfrm>
          <a:prstGeom prst="rect">
            <a:avLst/>
          </a:prstGeom>
          <a:noFill/>
          <a:ln w="25400">
            <a:solidFill>
              <a:srgbClr val="00330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E1BA744-6649-481F-B119-BB417963D82B}"/>
              </a:ext>
            </a:extLst>
          </p:cNvPr>
          <p:cNvSpPr txBox="1"/>
          <p:nvPr/>
        </p:nvSpPr>
        <p:spPr>
          <a:xfrm>
            <a:off x="8317272" y="5273633"/>
            <a:ext cx="2350728" cy="859659"/>
          </a:xfrm>
          <a:prstGeom prst="rect">
            <a:avLst/>
          </a:prstGeom>
          <a:noFill/>
        </p:spPr>
        <p:txBody>
          <a:bodyPr wrap="square" rtlCol="0">
            <a:spAutoFit/>
          </a:bodyPr>
          <a:lstStyle/>
          <a:p>
            <a:r>
              <a:rPr lang="en-GB" sz="1662" dirty="0">
                <a:solidFill>
                  <a:srgbClr val="003300"/>
                </a:solidFill>
              </a:rPr>
              <a:t>… if we’re going to build it anyway, what do we want it to look like?</a:t>
            </a:r>
          </a:p>
        </p:txBody>
      </p:sp>
    </p:spTree>
    <p:extLst>
      <p:ext uri="{BB962C8B-B14F-4D97-AF65-F5344CB8AC3E}">
        <p14:creationId xmlns:p14="http://schemas.microsoft.com/office/powerpoint/2010/main" val="374106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xmlns="" id="{0A287B4B-DC9F-4AF6-B365-4EC101928CC6}"/>
              </a:ext>
            </a:extLst>
          </p:cNvPr>
          <p:cNvSpPr>
            <a:spLocks noChangeAspect="1"/>
          </p:cNvSpPr>
          <p:nvPr/>
        </p:nvSpPr>
        <p:spPr>
          <a:xfrm>
            <a:off x="6295145" y="483504"/>
            <a:ext cx="1993846" cy="1993846"/>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dirty="0"/>
          </a:p>
        </p:txBody>
      </p:sp>
      <p:sp>
        <p:nvSpPr>
          <p:cNvPr id="14" name="Oval 13">
            <a:extLst>
              <a:ext uri="{FF2B5EF4-FFF2-40B4-BE49-F238E27FC236}">
                <a16:creationId xmlns:a16="http://schemas.microsoft.com/office/drawing/2014/main" xmlns="" id="{AFF6B620-0FE6-4931-8AEC-0023F2592896}"/>
              </a:ext>
            </a:extLst>
          </p:cNvPr>
          <p:cNvSpPr>
            <a:spLocks noChangeAspect="1"/>
          </p:cNvSpPr>
          <p:nvPr/>
        </p:nvSpPr>
        <p:spPr>
          <a:xfrm>
            <a:off x="8534011" y="1435154"/>
            <a:ext cx="1993846" cy="199384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dirty="0"/>
          </a:p>
        </p:txBody>
      </p:sp>
      <p:sp>
        <p:nvSpPr>
          <p:cNvPr id="15" name="Oval 14">
            <a:extLst>
              <a:ext uri="{FF2B5EF4-FFF2-40B4-BE49-F238E27FC236}">
                <a16:creationId xmlns:a16="http://schemas.microsoft.com/office/drawing/2014/main" xmlns="" id="{68679CCC-86A4-4FFB-B2FD-54902AA93955}"/>
              </a:ext>
            </a:extLst>
          </p:cNvPr>
          <p:cNvSpPr>
            <a:spLocks noChangeAspect="1"/>
          </p:cNvSpPr>
          <p:nvPr/>
        </p:nvSpPr>
        <p:spPr>
          <a:xfrm>
            <a:off x="4981899" y="3428369"/>
            <a:ext cx="1993846" cy="199384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dirty="0"/>
          </a:p>
        </p:txBody>
      </p:sp>
      <p:sp>
        <p:nvSpPr>
          <p:cNvPr id="16" name="Oval 15">
            <a:extLst>
              <a:ext uri="{FF2B5EF4-FFF2-40B4-BE49-F238E27FC236}">
                <a16:creationId xmlns:a16="http://schemas.microsoft.com/office/drawing/2014/main" xmlns="" id="{5BA7504C-B7DA-469C-AB3F-21988827C8B3}"/>
              </a:ext>
            </a:extLst>
          </p:cNvPr>
          <p:cNvSpPr>
            <a:spLocks noChangeAspect="1"/>
          </p:cNvSpPr>
          <p:nvPr/>
        </p:nvSpPr>
        <p:spPr>
          <a:xfrm>
            <a:off x="7410766" y="3716969"/>
            <a:ext cx="2248535" cy="2248535"/>
          </a:xfrm>
          <a:prstGeom prst="ellipse">
            <a:avLst/>
          </a:prstGeom>
          <a:blipFill dpi="0" rotWithShape="1">
            <a:blip r:embed="rId6"/>
            <a:srcRect/>
            <a:stretch>
              <a:fillRect/>
            </a:stretch>
          </a:bli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dirty="0"/>
          </a:p>
        </p:txBody>
      </p:sp>
      <p:cxnSp>
        <p:nvCxnSpPr>
          <p:cNvPr id="36" name="Straight Arrow Connector 35">
            <a:extLst>
              <a:ext uri="{FF2B5EF4-FFF2-40B4-BE49-F238E27FC236}">
                <a16:creationId xmlns:a16="http://schemas.microsoft.com/office/drawing/2014/main" xmlns="" id="{DD3B252A-576B-4F85-893C-8D249689AF5E}"/>
              </a:ext>
            </a:extLst>
          </p:cNvPr>
          <p:cNvCxnSpPr>
            <a:cxnSpLocks/>
            <a:stCxn id="1026" idx="3"/>
            <a:endCxn id="13" idx="2"/>
          </p:cNvCxnSpPr>
          <p:nvPr/>
        </p:nvCxnSpPr>
        <p:spPr>
          <a:xfrm flipV="1">
            <a:off x="5486098" y="1480428"/>
            <a:ext cx="809047" cy="23235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FCB5BC87-F104-4472-BD4F-1078E3CB3694}"/>
              </a:ext>
            </a:extLst>
          </p:cNvPr>
          <p:cNvCxnSpPr>
            <a:cxnSpLocks/>
            <a:stCxn id="13" idx="7"/>
            <a:endCxn id="14" idx="1"/>
          </p:cNvCxnSpPr>
          <p:nvPr/>
        </p:nvCxnSpPr>
        <p:spPr>
          <a:xfrm>
            <a:off x="7996999" y="775496"/>
            <a:ext cx="829004" cy="951650"/>
          </a:xfrm>
          <a:prstGeom prst="straightConnector1">
            <a:avLst/>
          </a:prstGeom>
          <a:ln w="381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F0A9D42E-8AFE-4392-A209-D3A4117CA41A}"/>
              </a:ext>
            </a:extLst>
          </p:cNvPr>
          <p:cNvCxnSpPr>
            <a:cxnSpLocks/>
            <a:stCxn id="14" idx="5"/>
            <a:endCxn id="16" idx="6"/>
          </p:cNvCxnSpPr>
          <p:nvPr/>
        </p:nvCxnSpPr>
        <p:spPr>
          <a:xfrm flipH="1">
            <a:off x="9659300" y="3137008"/>
            <a:ext cx="576565" cy="1704228"/>
          </a:xfrm>
          <a:prstGeom prst="straightConnector1">
            <a:avLst/>
          </a:prstGeom>
          <a:ln w="38100">
            <a:solidFill>
              <a:srgbClr val="008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A80B33D5-F456-4074-A065-590E0CDB0863}"/>
              </a:ext>
            </a:extLst>
          </p:cNvPr>
          <p:cNvCxnSpPr>
            <a:cxnSpLocks/>
            <a:stCxn id="16" idx="1"/>
            <a:endCxn id="15" idx="7"/>
          </p:cNvCxnSpPr>
          <p:nvPr/>
        </p:nvCxnSpPr>
        <p:spPr>
          <a:xfrm flipH="1" flipV="1">
            <a:off x="6683753" y="3720362"/>
            <a:ext cx="1056302" cy="325897"/>
          </a:xfrm>
          <a:prstGeom prst="straightConnector1">
            <a:avLst/>
          </a:prstGeom>
          <a:ln w="381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xmlns="" id="{F7528035-FA01-4A18-8713-3F3F0682EF7A}"/>
              </a:ext>
            </a:extLst>
          </p:cNvPr>
          <p:cNvCxnSpPr>
            <a:cxnSpLocks/>
            <a:stCxn id="15" idx="1"/>
            <a:endCxn id="30" idx="3"/>
          </p:cNvCxnSpPr>
          <p:nvPr/>
        </p:nvCxnSpPr>
        <p:spPr>
          <a:xfrm flipH="1">
            <a:off x="4260173" y="3720361"/>
            <a:ext cx="1013718" cy="859146"/>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xmlns="" id="{0061F3F8-793A-4ABF-B20B-8DD14D131241}"/>
              </a:ext>
            </a:extLst>
          </p:cNvPr>
          <p:cNvSpPr txBox="1"/>
          <p:nvPr/>
        </p:nvSpPr>
        <p:spPr>
          <a:xfrm>
            <a:off x="7605890" y="6012107"/>
            <a:ext cx="2601641" cy="433196"/>
          </a:xfrm>
          <a:prstGeom prst="rect">
            <a:avLst/>
          </a:prstGeom>
          <a:noFill/>
        </p:spPr>
        <p:txBody>
          <a:bodyPr wrap="square" rtlCol="0">
            <a:spAutoFit/>
          </a:bodyPr>
          <a:lstStyle>
            <a:defPPr>
              <a:defRPr lang="en-US"/>
            </a:defPPr>
            <a:lvl1pPr algn="ctr">
              <a:defRPr sz="2400" b="1">
                <a:solidFill>
                  <a:srgbClr val="245187"/>
                </a:solidFill>
              </a:defRPr>
            </a:lvl1pPr>
          </a:lstStyle>
          <a:p>
            <a:r>
              <a:rPr lang="en-GB" sz="2215" dirty="0">
                <a:solidFill>
                  <a:srgbClr val="0070C0"/>
                </a:solidFill>
              </a:rPr>
              <a:t>Make / Re-make</a:t>
            </a:r>
          </a:p>
        </p:txBody>
      </p:sp>
      <p:sp>
        <p:nvSpPr>
          <p:cNvPr id="102" name="TextBox 101">
            <a:extLst>
              <a:ext uri="{FF2B5EF4-FFF2-40B4-BE49-F238E27FC236}">
                <a16:creationId xmlns:a16="http://schemas.microsoft.com/office/drawing/2014/main" xmlns="" id="{3A321CA4-6A5D-43B5-BED1-9282F59397E0}"/>
              </a:ext>
            </a:extLst>
          </p:cNvPr>
          <p:cNvSpPr txBox="1"/>
          <p:nvPr/>
        </p:nvSpPr>
        <p:spPr>
          <a:xfrm>
            <a:off x="9234024" y="1058675"/>
            <a:ext cx="1261998" cy="433196"/>
          </a:xfrm>
          <a:prstGeom prst="rect">
            <a:avLst/>
          </a:prstGeom>
          <a:noFill/>
        </p:spPr>
        <p:txBody>
          <a:bodyPr wrap="square" rtlCol="0">
            <a:spAutoFit/>
          </a:bodyPr>
          <a:lstStyle>
            <a:defPPr>
              <a:defRPr lang="en-US"/>
            </a:defPPr>
            <a:lvl1pPr algn="ctr">
              <a:defRPr sz="2400" b="1">
                <a:solidFill>
                  <a:srgbClr val="245187"/>
                </a:solidFill>
              </a:defRPr>
            </a:lvl1pPr>
          </a:lstStyle>
          <a:p>
            <a:r>
              <a:rPr lang="en-GB" sz="2215" dirty="0">
                <a:solidFill>
                  <a:srgbClr val="008000"/>
                </a:solidFill>
              </a:rPr>
              <a:t>Weave</a:t>
            </a:r>
          </a:p>
        </p:txBody>
      </p:sp>
      <p:sp>
        <p:nvSpPr>
          <p:cNvPr id="103" name="TextBox 102">
            <a:extLst>
              <a:ext uri="{FF2B5EF4-FFF2-40B4-BE49-F238E27FC236}">
                <a16:creationId xmlns:a16="http://schemas.microsoft.com/office/drawing/2014/main" xmlns="" id="{26BBE3E4-66C3-46C7-BBF2-2D16CD6DA209}"/>
              </a:ext>
            </a:extLst>
          </p:cNvPr>
          <p:cNvSpPr txBox="1"/>
          <p:nvPr/>
        </p:nvSpPr>
        <p:spPr>
          <a:xfrm>
            <a:off x="8146607" y="557632"/>
            <a:ext cx="1358793" cy="433196"/>
          </a:xfrm>
          <a:prstGeom prst="rect">
            <a:avLst/>
          </a:prstGeom>
          <a:noFill/>
        </p:spPr>
        <p:txBody>
          <a:bodyPr wrap="square" rtlCol="0">
            <a:spAutoFit/>
          </a:bodyPr>
          <a:lstStyle>
            <a:defPPr>
              <a:defRPr lang="en-US"/>
            </a:defPPr>
            <a:lvl1pPr algn="ctr">
              <a:defRPr sz="2400" b="1">
                <a:solidFill>
                  <a:srgbClr val="245187"/>
                </a:solidFill>
              </a:defRPr>
            </a:lvl1pPr>
          </a:lstStyle>
          <a:p>
            <a:pPr algn="l"/>
            <a:r>
              <a:rPr lang="en-GB" sz="2215" dirty="0">
                <a:solidFill>
                  <a:srgbClr val="FFC000"/>
                </a:solidFill>
              </a:rPr>
              <a:t>Spin</a:t>
            </a:r>
          </a:p>
        </p:txBody>
      </p:sp>
      <p:sp>
        <p:nvSpPr>
          <p:cNvPr id="104" name="TextBox 103">
            <a:extLst>
              <a:ext uri="{FF2B5EF4-FFF2-40B4-BE49-F238E27FC236}">
                <a16:creationId xmlns:a16="http://schemas.microsoft.com/office/drawing/2014/main" xmlns="" id="{3ACCB54B-F1D8-4508-AED5-7A6182A9AE4D}"/>
              </a:ext>
            </a:extLst>
          </p:cNvPr>
          <p:cNvSpPr txBox="1"/>
          <p:nvPr/>
        </p:nvSpPr>
        <p:spPr>
          <a:xfrm>
            <a:off x="4586113" y="6002541"/>
            <a:ext cx="2801448" cy="433196"/>
          </a:xfrm>
          <a:prstGeom prst="rect">
            <a:avLst/>
          </a:prstGeom>
          <a:noFill/>
        </p:spPr>
        <p:txBody>
          <a:bodyPr wrap="square" rtlCol="0">
            <a:spAutoFit/>
          </a:bodyPr>
          <a:lstStyle>
            <a:defPPr>
              <a:defRPr lang="en-US"/>
            </a:defPPr>
            <a:lvl1pPr algn="ctr">
              <a:defRPr sz="2400" b="1">
                <a:solidFill>
                  <a:srgbClr val="245187"/>
                </a:solidFill>
              </a:defRPr>
            </a:lvl1pPr>
          </a:lstStyle>
          <a:p>
            <a:r>
              <a:rPr lang="en-GB" sz="2215" dirty="0">
                <a:solidFill>
                  <a:srgbClr val="7030A0"/>
                </a:solidFill>
              </a:rPr>
              <a:t>Use / Re-use (Rent)</a:t>
            </a:r>
          </a:p>
        </p:txBody>
      </p:sp>
      <p:pic>
        <p:nvPicPr>
          <p:cNvPr id="108" name="Picture 107">
            <a:extLst>
              <a:ext uri="{FF2B5EF4-FFF2-40B4-BE49-F238E27FC236}">
                <a16:creationId xmlns:a16="http://schemas.microsoft.com/office/drawing/2014/main" xmlns="" id="{8B8A3547-8739-4D93-8B3A-91877827A9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2403" y="2397271"/>
            <a:ext cx="777592" cy="809244"/>
          </a:xfrm>
          <a:prstGeom prst="rect">
            <a:avLst/>
          </a:prstGeom>
        </p:spPr>
      </p:pic>
      <p:grpSp>
        <p:nvGrpSpPr>
          <p:cNvPr id="11" name="Group 10">
            <a:extLst>
              <a:ext uri="{FF2B5EF4-FFF2-40B4-BE49-F238E27FC236}">
                <a16:creationId xmlns:a16="http://schemas.microsoft.com/office/drawing/2014/main" xmlns="" id="{302084E1-C756-41CC-89E9-1B2307CB9045}"/>
              </a:ext>
            </a:extLst>
          </p:cNvPr>
          <p:cNvGrpSpPr/>
          <p:nvPr/>
        </p:nvGrpSpPr>
        <p:grpSpPr>
          <a:xfrm>
            <a:off x="3478537" y="2778288"/>
            <a:ext cx="1953780" cy="886154"/>
            <a:chOff x="1990803" y="2724062"/>
            <a:chExt cx="2116595" cy="960000"/>
          </a:xfrm>
        </p:grpSpPr>
        <p:pic>
          <p:nvPicPr>
            <p:cNvPr id="109" name="Picture 108">
              <a:extLst>
                <a:ext uri="{FF2B5EF4-FFF2-40B4-BE49-F238E27FC236}">
                  <a16:creationId xmlns:a16="http://schemas.microsoft.com/office/drawing/2014/main" xmlns="" id="{B060E073-5790-4FB8-A974-C0A3680ABE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90803" y="2735147"/>
              <a:ext cx="862650" cy="948915"/>
            </a:xfrm>
            <a:prstGeom prst="rect">
              <a:avLst/>
            </a:prstGeom>
          </p:spPr>
        </p:pic>
        <p:sp>
          <p:nvSpPr>
            <p:cNvPr id="107" name="TextBox 106">
              <a:extLst>
                <a:ext uri="{FF2B5EF4-FFF2-40B4-BE49-F238E27FC236}">
                  <a16:creationId xmlns:a16="http://schemas.microsoft.com/office/drawing/2014/main" xmlns="" id="{CA8EEA3F-8C31-4880-AFC1-73A31C6CEC6B}"/>
                </a:ext>
              </a:extLst>
            </p:cNvPr>
            <p:cNvSpPr txBox="1"/>
            <p:nvPr/>
          </p:nvSpPr>
          <p:spPr>
            <a:xfrm>
              <a:off x="2901450" y="2724062"/>
              <a:ext cx="1205948" cy="838563"/>
            </a:xfrm>
            <a:prstGeom prst="rect">
              <a:avLst/>
            </a:prstGeom>
            <a:noFill/>
          </p:spPr>
          <p:txBody>
            <a:bodyPr wrap="square" rtlCol="0">
              <a:spAutoFit/>
            </a:bodyPr>
            <a:lstStyle/>
            <a:p>
              <a:r>
                <a:rPr lang="en-GB" sz="2215" b="1" dirty="0">
                  <a:ln w="3175">
                    <a:solidFill>
                      <a:srgbClr val="245187"/>
                    </a:solidFill>
                  </a:ln>
                  <a:solidFill>
                    <a:srgbClr val="8BDE3D"/>
                  </a:solidFill>
                </a:rPr>
                <a:t>Future</a:t>
              </a:r>
            </a:p>
            <a:p>
              <a:r>
                <a:rPr lang="en-GB" sz="2215" b="1" dirty="0">
                  <a:ln w="3175">
                    <a:solidFill>
                      <a:srgbClr val="245187"/>
                    </a:solidFill>
                  </a:ln>
                  <a:solidFill>
                    <a:srgbClr val="8BDE3D"/>
                  </a:solidFill>
                </a:rPr>
                <a:t>Textiles</a:t>
              </a:r>
            </a:p>
          </p:txBody>
        </p:sp>
      </p:grpSp>
      <p:sp>
        <p:nvSpPr>
          <p:cNvPr id="30" name="Diamond 29">
            <a:extLst>
              <a:ext uri="{FF2B5EF4-FFF2-40B4-BE49-F238E27FC236}">
                <a16:creationId xmlns:a16="http://schemas.microsoft.com/office/drawing/2014/main" xmlns="" id="{6B1EA946-A0BA-4EB1-9910-6E1E2DD8298C}"/>
              </a:ext>
            </a:extLst>
          </p:cNvPr>
          <p:cNvSpPr/>
          <p:nvPr/>
        </p:nvSpPr>
        <p:spPr>
          <a:xfrm>
            <a:off x="1920165" y="3582583"/>
            <a:ext cx="2340009" cy="1993846"/>
          </a:xfrm>
          <a:prstGeom prst="diamond">
            <a:avLst/>
          </a:prstGeom>
          <a:blipFill>
            <a:blip r:embed="rId9"/>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p>
        </p:txBody>
      </p:sp>
      <p:cxnSp>
        <p:nvCxnSpPr>
          <p:cNvPr id="37" name="Connector: Elbow 36">
            <a:extLst>
              <a:ext uri="{FF2B5EF4-FFF2-40B4-BE49-F238E27FC236}">
                <a16:creationId xmlns:a16="http://schemas.microsoft.com/office/drawing/2014/main" xmlns="" id="{7669935C-60A1-4630-9B14-E48082E86A8B}"/>
              </a:ext>
            </a:extLst>
          </p:cNvPr>
          <p:cNvCxnSpPr>
            <a:cxnSpLocks/>
            <a:stCxn id="30" idx="1"/>
            <a:endCxn id="16" idx="6"/>
          </p:cNvCxnSpPr>
          <p:nvPr/>
        </p:nvCxnSpPr>
        <p:spPr>
          <a:xfrm rot="10800000" flipH="1" flipV="1">
            <a:off x="1920163" y="4579508"/>
            <a:ext cx="7739136" cy="261729"/>
          </a:xfrm>
          <a:prstGeom prst="bentConnector5">
            <a:avLst>
              <a:gd name="adj1" fmla="val -2727"/>
              <a:gd name="adj2" fmla="val 729252"/>
              <a:gd name="adj3" fmla="val 109942"/>
            </a:avLst>
          </a:prstGeom>
          <a:blipFill>
            <a:blip r:embed="rId9"/>
            <a:stretch>
              <a:fillRect/>
            </a:stretch>
          </a:blip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Arrow Connector 67">
            <a:extLst>
              <a:ext uri="{FF2B5EF4-FFF2-40B4-BE49-F238E27FC236}">
                <a16:creationId xmlns:a16="http://schemas.microsoft.com/office/drawing/2014/main" xmlns="" id="{065CE222-3597-4136-9620-0352B04D53BD}"/>
              </a:ext>
            </a:extLst>
          </p:cNvPr>
          <p:cNvCxnSpPr>
            <a:cxnSpLocks/>
            <a:stCxn id="30" idx="1"/>
            <a:endCxn id="3" idx="4"/>
          </p:cNvCxnSpPr>
          <p:nvPr/>
        </p:nvCxnSpPr>
        <p:spPr>
          <a:xfrm flipV="1">
            <a:off x="1920164" y="2411806"/>
            <a:ext cx="1755924" cy="2167700"/>
          </a:xfrm>
          <a:prstGeom prst="straightConnector1">
            <a:avLst/>
          </a:prstGeom>
          <a:blipFill>
            <a:blip r:embed="rId9"/>
            <a:stretch>
              <a:fillRect/>
            </a:stretch>
          </a:blipFill>
          <a:ln w="38100">
            <a:solidFill>
              <a:schemeClr val="tx1"/>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92" name="TextBox 91">
            <a:extLst>
              <a:ext uri="{FF2B5EF4-FFF2-40B4-BE49-F238E27FC236}">
                <a16:creationId xmlns:a16="http://schemas.microsoft.com/office/drawing/2014/main" xmlns="" id="{5BFDDACB-1628-4192-B1FE-E1BB724C4C04}"/>
              </a:ext>
            </a:extLst>
          </p:cNvPr>
          <p:cNvSpPr txBox="1"/>
          <p:nvPr/>
        </p:nvSpPr>
        <p:spPr>
          <a:xfrm>
            <a:off x="1770729" y="5561030"/>
            <a:ext cx="2801449" cy="774058"/>
          </a:xfrm>
          <a:prstGeom prst="rect">
            <a:avLst/>
          </a:prstGeom>
          <a:noFill/>
        </p:spPr>
        <p:txBody>
          <a:bodyPr wrap="square" rtlCol="0">
            <a:spAutoFit/>
          </a:bodyPr>
          <a:lstStyle>
            <a:defPPr>
              <a:defRPr lang="en-US"/>
            </a:defPPr>
            <a:lvl1pPr algn="ctr">
              <a:defRPr sz="2400" b="1">
                <a:solidFill>
                  <a:srgbClr val="245187"/>
                </a:solidFill>
              </a:defRPr>
            </a:lvl1pPr>
          </a:lstStyle>
          <a:p>
            <a:r>
              <a:rPr lang="en-GB" sz="2215" dirty="0">
                <a:solidFill>
                  <a:schemeClr val="tx1"/>
                </a:solidFill>
              </a:rPr>
              <a:t>Deconstruct /</a:t>
            </a:r>
            <a:br>
              <a:rPr lang="en-GB" sz="2215" dirty="0">
                <a:solidFill>
                  <a:schemeClr val="tx1"/>
                </a:solidFill>
              </a:rPr>
            </a:br>
            <a:r>
              <a:rPr lang="en-GB" sz="2215" dirty="0">
                <a:solidFill>
                  <a:schemeClr val="tx1"/>
                </a:solidFill>
              </a:rPr>
              <a:t>Recover / Sort</a:t>
            </a:r>
          </a:p>
        </p:txBody>
      </p:sp>
      <p:sp>
        <p:nvSpPr>
          <p:cNvPr id="2" name="Rectangle 1">
            <a:extLst>
              <a:ext uri="{FF2B5EF4-FFF2-40B4-BE49-F238E27FC236}">
                <a16:creationId xmlns:a16="http://schemas.microsoft.com/office/drawing/2014/main" xmlns="" id="{77EC8808-D134-4B56-A273-04C301717676}"/>
              </a:ext>
            </a:extLst>
          </p:cNvPr>
          <p:cNvSpPr/>
          <p:nvPr/>
        </p:nvSpPr>
        <p:spPr>
          <a:xfrm>
            <a:off x="5100483" y="4887971"/>
            <a:ext cx="1747531" cy="1106879"/>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p>
        </p:txBody>
      </p:sp>
      <p:grpSp>
        <p:nvGrpSpPr>
          <p:cNvPr id="8" name="Group 7">
            <a:extLst>
              <a:ext uri="{FF2B5EF4-FFF2-40B4-BE49-F238E27FC236}">
                <a16:creationId xmlns:a16="http://schemas.microsoft.com/office/drawing/2014/main" xmlns="" id="{C97787CA-BCB6-4FC3-97AC-C35A53BBBEB1}"/>
              </a:ext>
            </a:extLst>
          </p:cNvPr>
          <p:cNvGrpSpPr/>
          <p:nvPr/>
        </p:nvGrpSpPr>
        <p:grpSpPr>
          <a:xfrm>
            <a:off x="1678384" y="382646"/>
            <a:ext cx="4482541" cy="2029161"/>
            <a:chOff x="54704" y="156918"/>
            <a:chExt cx="4856086" cy="2198258"/>
          </a:xfrm>
        </p:grpSpPr>
        <p:pic>
          <p:nvPicPr>
            <p:cNvPr id="1026" name="Picture 2" descr="http://www.daveweb.co.uk/033small.jpg">
              <a:extLst>
                <a:ext uri="{FF2B5EF4-FFF2-40B4-BE49-F238E27FC236}">
                  <a16:creationId xmlns:a16="http://schemas.microsoft.com/office/drawing/2014/main" xmlns="" id="{4126EA8E-73C8-4288-8C47-EED258708BF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70078" y="880346"/>
              <a:ext cx="1909650" cy="1435097"/>
            </a:xfrm>
            <a:prstGeom prst="rect">
              <a:avLst/>
            </a:prstGeom>
            <a:noFill/>
            <a:ln w="50800">
              <a:solidFill>
                <a:srgbClr val="FF0000"/>
              </a:solidFill>
            </a:ln>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xmlns="" id="{320456E8-C031-4A93-B663-E091A65D6C2C}"/>
                </a:ext>
              </a:extLst>
            </p:cNvPr>
            <p:cNvSpPr>
              <a:spLocks noChangeAspect="1"/>
            </p:cNvSpPr>
            <p:nvPr/>
          </p:nvSpPr>
          <p:spPr>
            <a:xfrm>
              <a:off x="1301884" y="638376"/>
              <a:ext cx="1693887" cy="1693887"/>
            </a:xfrm>
            <a:prstGeom prst="ellipse">
              <a:avLst/>
            </a:prstGeom>
            <a:blipFill>
              <a:blip r:embed="rId12" cstate="screen">
                <a:extLst>
                  <a:ext uri="{28A0092B-C50C-407E-A947-70E740481C1C}">
                    <a14:useLocalDpi xmlns:a14="http://schemas.microsoft.com/office/drawing/2010/main"/>
                  </a:ext>
                </a:extLst>
              </a:blip>
              <a:stretch>
                <a:fillRect/>
              </a:stretch>
            </a:blip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dirty="0"/>
            </a:p>
          </p:txBody>
        </p:sp>
        <p:sp>
          <p:nvSpPr>
            <p:cNvPr id="100" name="TextBox 99">
              <a:extLst>
                <a:ext uri="{FF2B5EF4-FFF2-40B4-BE49-F238E27FC236}">
                  <a16:creationId xmlns:a16="http://schemas.microsoft.com/office/drawing/2014/main" xmlns="" id="{0DD5802B-3592-4DA6-9E2D-9F0A645DFACC}"/>
                </a:ext>
              </a:extLst>
            </p:cNvPr>
            <p:cNvSpPr txBox="1"/>
            <p:nvPr/>
          </p:nvSpPr>
          <p:spPr>
            <a:xfrm>
              <a:off x="112544" y="156918"/>
              <a:ext cx="4798246" cy="469296"/>
            </a:xfrm>
            <a:prstGeom prst="rect">
              <a:avLst/>
            </a:prstGeom>
            <a:noFill/>
          </p:spPr>
          <p:txBody>
            <a:bodyPr wrap="square" rtlCol="0">
              <a:spAutoFit/>
            </a:bodyPr>
            <a:lstStyle/>
            <a:p>
              <a:r>
                <a:rPr lang="en-GB" sz="2215" b="1" dirty="0">
                  <a:solidFill>
                    <a:srgbClr val="FF0000"/>
                  </a:solidFill>
                </a:rPr>
                <a:t>Recover / Shred / Grow – Process</a:t>
              </a:r>
            </a:p>
          </p:txBody>
        </p:sp>
        <p:sp>
          <p:nvSpPr>
            <p:cNvPr id="3" name="Isosceles Triangle 2">
              <a:extLst>
                <a:ext uri="{FF2B5EF4-FFF2-40B4-BE49-F238E27FC236}">
                  <a16:creationId xmlns:a16="http://schemas.microsoft.com/office/drawing/2014/main" xmlns="" id="{DB557A4D-112C-41BD-9E60-563501916C29}"/>
                </a:ext>
              </a:extLst>
            </p:cNvPr>
            <p:cNvSpPr>
              <a:spLocks noChangeAspect="1"/>
            </p:cNvSpPr>
            <p:nvPr/>
          </p:nvSpPr>
          <p:spPr>
            <a:xfrm>
              <a:off x="54704" y="728801"/>
              <a:ext cx="2164180" cy="1626375"/>
            </a:xfrm>
            <a:prstGeom prst="triangle">
              <a:avLst/>
            </a:prstGeom>
            <a:blipFill>
              <a:blip r:embed="rId13"/>
              <a:stretch>
                <a:fillRect/>
              </a:stretch>
            </a:blip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p>
          </p:txBody>
        </p:sp>
      </p:grpSp>
      <p:grpSp>
        <p:nvGrpSpPr>
          <p:cNvPr id="17" name="Group 16">
            <a:extLst>
              <a:ext uri="{FF2B5EF4-FFF2-40B4-BE49-F238E27FC236}">
                <a16:creationId xmlns:a16="http://schemas.microsoft.com/office/drawing/2014/main" xmlns="" id="{D4078360-2B4C-4ADF-88C7-9F8D4356D901}"/>
              </a:ext>
            </a:extLst>
          </p:cNvPr>
          <p:cNvGrpSpPr/>
          <p:nvPr/>
        </p:nvGrpSpPr>
        <p:grpSpPr>
          <a:xfrm>
            <a:off x="6710710" y="2723979"/>
            <a:ext cx="1920797" cy="878269"/>
            <a:chOff x="5590798" y="2665226"/>
            <a:chExt cx="2080863" cy="951458"/>
          </a:xfrm>
        </p:grpSpPr>
        <p:pic>
          <p:nvPicPr>
            <p:cNvPr id="110" name="Picture 109">
              <a:extLst>
                <a:ext uri="{FF2B5EF4-FFF2-40B4-BE49-F238E27FC236}">
                  <a16:creationId xmlns:a16="http://schemas.microsoft.com/office/drawing/2014/main" xmlns="" id="{FBA81107-E605-404F-96FD-17D1A1298E42}"/>
                </a:ext>
              </a:extLst>
            </p:cNvPr>
            <p:cNvPicPr>
              <a:picLocks noChangeAspect="1"/>
            </p:cNvPicPr>
            <p:nvPr/>
          </p:nvPicPr>
          <p:blipFill>
            <a:blip r:embed="rId14" cstate="screen">
              <a:clrChange>
                <a:clrFrom>
                  <a:srgbClr val="FFFEFF"/>
                </a:clrFrom>
                <a:clrTo>
                  <a:srgbClr val="FFFEFF">
                    <a:alpha val="0"/>
                  </a:srgbClr>
                </a:clrTo>
              </a:clrChange>
              <a:extLst>
                <a:ext uri="{28A0092B-C50C-407E-A947-70E740481C1C}">
                  <a14:useLocalDpi xmlns:a14="http://schemas.microsoft.com/office/drawing/2010/main"/>
                </a:ext>
              </a:extLst>
            </a:blip>
            <a:stretch>
              <a:fillRect/>
            </a:stretch>
          </p:blipFill>
          <p:spPr>
            <a:xfrm>
              <a:off x="5590798" y="2665226"/>
              <a:ext cx="951458" cy="951458"/>
            </a:xfrm>
            <a:prstGeom prst="rect">
              <a:avLst/>
            </a:prstGeom>
          </p:spPr>
        </p:pic>
        <p:sp>
          <p:nvSpPr>
            <p:cNvPr id="38" name="TextBox 37">
              <a:extLst>
                <a:ext uri="{FF2B5EF4-FFF2-40B4-BE49-F238E27FC236}">
                  <a16:creationId xmlns:a16="http://schemas.microsoft.com/office/drawing/2014/main" xmlns="" id="{AC6ABD47-48A8-4191-B058-472ACC4245AB}"/>
                </a:ext>
              </a:extLst>
            </p:cNvPr>
            <p:cNvSpPr txBox="1"/>
            <p:nvPr/>
          </p:nvSpPr>
          <p:spPr>
            <a:xfrm>
              <a:off x="6465713" y="2867122"/>
              <a:ext cx="1205948" cy="469296"/>
            </a:xfrm>
            <a:prstGeom prst="rect">
              <a:avLst/>
            </a:prstGeom>
            <a:noFill/>
          </p:spPr>
          <p:txBody>
            <a:bodyPr wrap="square" rtlCol="0">
              <a:spAutoFit/>
            </a:bodyPr>
            <a:lstStyle/>
            <a:p>
              <a:r>
                <a:rPr lang="en-GB" sz="2215" b="1" dirty="0">
                  <a:ln w="3175">
                    <a:solidFill>
                      <a:srgbClr val="245187"/>
                    </a:solidFill>
                  </a:ln>
                  <a:solidFill>
                    <a:srgbClr val="8BDE3D"/>
                  </a:solidFill>
                </a:rPr>
                <a:t>Digital</a:t>
              </a:r>
            </a:p>
          </p:txBody>
        </p:sp>
      </p:grpSp>
    </p:spTree>
    <p:extLst>
      <p:ext uri="{BB962C8B-B14F-4D97-AF65-F5344CB8AC3E}">
        <p14:creationId xmlns:p14="http://schemas.microsoft.com/office/powerpoint/2010/main" val="1155197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496">
            <a:extLst>
              <a:ext uri="{FF2B5EF4-FFF2-40B4-BE49-F238E27FC236}">
                <a16:creationId xmlns:a16="http://schemas.microsoft.com/office/drawing/2014/main" xmlns="" id="{F9A523EE-05DB-400F-980A-B0B75DAC700A}"/>
              </a:ext>
            </a:extLst>
          </p:cNvPr>
          <p:cNvGrpSpPr>
            <a:grpSpLocks/>
          </p:cNvGrpSpPr>
          <p:nvPr/>
        </p:nvGrpSpPr>
        <p:grpSpPr bwMode="auto">
          <a:xfrm>
            <a:off x="3550559" y="1833692"/>
            <a:ext cx="4739054" cy="4343400"/>
            <a:chOff x="1763688" y="1387946"/>
            <a:chExt cx="5133975" cy="4705350"/>
          </a:xfrm>
        </p:grpSpPr>
        <p:pic>
          <p:nvPicPr>
            <p:cNvPr id="3" name="Picture 40">
              <a:extLst>
                <a:ext uri="{FF2B5EF4-FFF2-40B4-BE49-F238E27FC236}">
                  <a16:creationId xmlns:a16="http://schemas.microsoft.com/office/drawing/2014/main" xmlns="" id="{D75C0B89-4624-454C-B915-D8F2A4FF9E1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63688" y="1387946"/>
              <a:ext cx="513397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 name="Picture 4" descr="logotext">
              <a:extLst>
                <a:ext uri="{FF2B5EF4-FFF2-40B4-BE49-F238E27FC236}">
                  <a16:creationId xmlns:a16="http://schemas.microsoft.com/office/drawing/2014/main" xmlns="" id="{4096D1E3-2C88-4AA2-B620-0CABCF4CDB13}"/>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20000">
              <a:off x="3649831" y="3740621"/>
              <a:ext cx="776410" cy="74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ctangle 4">
            <a:extLst>
              <a:ext uri="{FF2B5EF4-FFF2-40B4-BE49-F238E27FC236}">
                <a16:creationId xmlns:a16="http://schemas.microsoft.com/office/drawing/2014/main" xmlns="" id="{7DDFF9FA-0E93-4BFF-96BD-E430DBAA3EC7}"/>
              </a:ext>
            </a:extLst>
          </p:cNvPr>
          <p:cNvSpPr/>
          <p:nvPr/>
        </p:nvSpPr>
        <p:spPr>
          <a:xfrm>
            <a:off x="5047944" y="631067"/>
            <a:ext cx="2179241" cy="689432"/>
          </a:xfrm>
          <a:prstGeom prst="rect">
            <a:avLst/>
          </a:prstGeom>
          <a:ln w="25400"/>
        </p:spPr>
        <p:style>
          <a:lnRef idx="2">
            <a:schemeClr val="accent6"/>
          </a:lnRef>
          <a:fillRef idx="1">
            <a:schemeClr val="lt1"/>
          </a:fillRef>
          <a:effectRef idx="0">
            <a:schemeClr val="accent6"/>
          </a:effectRef>
          <a:fontRef idx="minor">
            <a:schemeClr val="dk1"/>
          </a:fontRef>
        </p:style>
        <p:txBody>
          <a:bodyPr rtlCol="0" anchor="ctr"/>
          <a:lstStyle/>
          <a:p>
            <a:pPr defTabSz="685817"/>
            <a:r>
              <a:rPr lang="en-GB" sz="1706" dirty="0">
                <a:solidFill>
                  <a:prstClr val="black"/>
                </a:solidFill>
                <a:latin typeface="Calibri" panose="020F0502020204030204"/>
              </a:rPr>
              <a:t>   Open Forum</a:t>
            </a:r>
          </a:p>
        </p:txBody>
      </p:sp>
      <p:pic>
        <p:nvPicPr>
          <p:cNvPr id="6" name="Picture 5">
            <a:extLst>
              <a:ext uri="{FF2B5EF4-FFF2-40B4-BE49-F238E27FC236}">
                <a16:creationId xmlns:a16="http://schemas.microsoft.com/office/drawing/2014/main" xmlns="" id="{1A6C0340-BFA5-495A-916A-DBAD6FBC2F2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28204" y="744539"/>
            <a:ext cx="501027" cy="501027"/>
          </a:xfrm>
          <a:prstGeom prst="rect">
            <a:avLst/>
          </a:prstGeom>
        </p:spPr>
      </p:pic>
    </p:spTree>
    <p:extLst>
      <p:ext uri="{BB962C8B-B14F-4D97-AF65-F5344CB8AC3E}">
        <p14:creationId xmlns:p14="http://schemas.microsoft.com/office/powerpoint/2010/main" val="320572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he Plastic Ocean">
            <a:hlinkClick r:id="" action="ppaction://media"/>
            <a:extLst>
              <a:ext uri="{FF2B5EF4-FFF2-40B4-BE49-F238E27FC236}">
                <a16:creationId xmlns:a16="http://schemas.microsoft.com/office/drawing/2014/main" xmlns="" id="{D7619D19-1746-41F6-A1E2-EE0F819F87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6972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ella McCartney x Parley: Bringing Change to the Fashion Industry">
            <a:extLst>
              <a:ext uri="{FF2B5EF4-FFF2-40B4-BE49-F238E27FC236}">
                <a16:creationId xmlns:a16="http://schemas.microsoft.com/office/drawing/2014/main" xmlns="" id="{1D4CEE4C-9A35-4925-9E9C-0DF29C4B64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68" r="17065" b="9069"/>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67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E30D2BC7-3D4B-450F-8743-EC1423C417A8}"/>
              </a:ext>
            </a:extLst>
          </p:cNvPr>
          <p:cNvGrpSpPr/>
          <p:nvPr/>
        </p:nvGrpSpPr>
        <p:grpSpPr>
          <a:xfrm>
            <a:off x="1524000" y="474785"/>
            <a:ext cx="9144000" cy="5908431"/>
            <a:chOff x="203329" y="571500"/>
            <a:chExt cx="8658142" cy="5715000"/>
          </a:xfrm>
        </p:grpSpPr>
        <p:pic>
          <p:nvPicPr>
            <p:cNvPr id="1026" name="Picture 2" descr="https://www.bbc.co.uk/staticarchive/3dfd84baf333e8f919a26a6b78cb211ba10d66d2.jpg">
              <a:extLst>
                <a:ext uri="{FF2B5EF4-FFF2-40B4-BE49-F238E27FC236}">
                  <a16:creationId xmlns:a16="http://schemas.microsoft.com/office/drawing/2014/main" xmlns="" id="{FD5FE4D2-5A60-45BC-A4C5-240491AD5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02"/>
            <a:stretch/>
          </p:blipFill>
          <p:spPr bwMode="auto">
            <a:xfrm>
              <a:off x="210959" y="571500"/>
              <a:ext cx="3130714" cy="34001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BF2C72DC-A919-410D-91A1-B6B209EAC58E}"/>
                </a:ext>
              </a:extLst>
            </p:cNvPr>
            <p:cNvSpPr/>
            <p:nvPr/>
          </p:nvSpPr>
          <p:spPr>
            <a:xfrm>
              <a:off x="203329" y="3428100"/>
              <a:ext cx="6012000" cy="285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p>
          </p:txBody>
        </p:sp>
        <p:pic>
          <p:nvPicPr>
            <p:cNvPr id="1028" name="Picture 4" descr="Image result for pharrell williams">
              <a:extLst>
                <a:ext uri="{FF2B5EF4-FFF2-40B4-BE49-F238E27FC236}">
                  <a16:creationId xmlns:a16="http://schemas.microsoft.com/office/drawing/2014/main" xmlns="" id="{A5E17709-F75F-49A8-A376-CAF434E020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65" t="11642" r="7866" b="24580"/>
            <a:stretch/>
          </p:blipFill>
          <p:spPr bwMode="auto">
            <a:xfrm>
              <a:off x="6229591" y="3428100"/>
              <a:ext cx="2631880" cy="285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A picture containing footwear, clothing&#10;&#10;Description generated with very high confidence">
              <a:extLst>
                <a:ext uri="{FF2B5EF4-FFF2-40B4-BE49-F238E27FC236}">
                  <a16:creationId xmlns:a16="http://schemas.microsoft.com/office/drawing/2014/main" xmlns="" id="{07F363D0-6FD9-44F9-8DB1-ABA0BDBAC56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049" y="3428100"/>
              <a:ext cx="5444578" cy="2858400"/>
            </a:xfrm>
            <a:prstGeom prst="rect">
              <a:avLst/>
            </a:prstGeom>
            <a:ln>
              <a:solidFill>
                <a:schemeClr val="tx1"/>
              </a:solidFill>
            </a:ln>
          </p:spPr>
        </p:pic>
        <p:pic>
          <p:nvPicPr>
            <p:cNvPr id="12" name="Picture 11" descr="A picture containing music&#10;&#10;Description generated with very high confidence">
              <a:extLst>
                <a:ext uri="{FF2B5EF4-FFF2-40B4-BE49-F238E27FC236}">
                  <a16:creationId xmlns:a16="http://schemas.microsoft.com/office/drawing/2014/main" xmlns="" id="{CC458B83-D1D6-4CCE-B28B-E41D8E61A6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8451" y="571500"/>
              <a:ext cx="6010275" cy="2857500"/>
            </a:xfrm>
            <a:prstGeom prst="rect">
              <a:avLst/>
            </a:prstGeom>
            <a:ln>
              <a:solidFill>
                <a:schemeClr val="tx1"/>
              </a:solidFill>
            </a:ln>
          </p:spPr>
        </p:pic>
      </p:grpSp>
      <p:pic>
        <p:nvPicPr>
          <p:cNvPr id="2" name="Picture 2" descr="Image result for sea shepherd">
            <a:extLst>
              <a:ext uri="{FF2B5EF4-FFF2-40B4-BE49-F238E27FC236}">
                <a16:creationId xmlns:a16="http://schemas.microsoft.com/office/drawing/2014/main" xmlns="" id="{DB4447B8-5E42-4398-99C8-F0591AF8DB6E}"/>
              </a:ext>
            </a:extLst>
          </p:cNvPr>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33060" y="3156686"/>
            <a:ext cx="2177862" cy="178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2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705D94-CF7F-480B-8025-3817A62B8CFE}"/>
              </a:ext>
            </a:extLst>
          </p:cNvPr>
          <p:cNvPicPr>
            <a:picLocks noChangeAspect="1"/>
          </p:cNvPicPr>
          <p:nvPr/>
        </p:nvPicPr>
        <p:blipFill>
          <a:blip r:embed="rId3"/>
          <a:stretch>
            <a:fillRect/>
          </a:stretch>
        </p:blipFill>
        <p:spPr>
          <a:xfrm>
            <a:off x="1524000" y="581025"/>
            <a:ext cx="9144000" cy="5695950"/>
          </a:xfrm>
          <a:prstGeom prst="rect">
            <a:avLst/>
          </a:prstGeom>
        </p:spPr>
      </p:pic>
    </p:spTree>
    <p:extLst>
      <p:ext uri="{BB962C8B-B14F-4D97-AF65-F5344CB8AC3E}">
        <p14:creationId xmlns:p14="http://schemas.microsoft.com/office/powerpoint/2010/main" val="1336013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HARRELL WILLIAMS Presents G STAR RAW For The Oceans Campaign by Fashion Channel">
            <a:hlinkClick r:id="" action="ppaction://media"/>
            <a:extLst>
              <a:ext uri="{FF2B5EF4-FFF2-40B4-BE49-F238E27FC236}">
                <a16:creationId xmlns:a16="http://schemas.microsoft.com/office/drawing/2014/main" xmlns="" id="{996DBDA7-20ED-4827-80B5-44ADAD2552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857251"/>
            <a:ext cx="9144000" cy="5143500"/>
          </a:xfrm>
          <a:prstGeom prst="rect">
            <a:avLst/>
          </a:prstGeom>
        </p:spPr>
      </p:pic>
    </p:spTree>
    <p:extLst>
      <p:ext uri="{BB962C8B-B14F-4D97-AF65-F5344CB8AC3E}">
        <p14:creationId xmlns:p14="http://schemas.microsoft.com/office/powerpoint/2010/main" val="28326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C2D6C9-76A6-43C7-AA0D-489F8BFAC5B8}"/>
              </a:ext>
            </a:extLst>
          </p:cNvPr>
          <p:cNvSpPr>
            <a:spLocks noGrp="1"/>
          </p:cNvSpPr>
          <p:nvPr>
            <p:ph type="title"/>
          </p:nvPr>
        </p:nvSpPr>
        <p:spPr>
          <a:xfrm>
            <a:off x="2152651" y="600811"/>
            <a:ext cx="8370344" cy="1223597"/>
          </a:xfrm>
        </p:spPr>
        <p:txBody>
          <a:bodyPr>
            <a:normAutofit fontScale="90000"/>
          </a:bodyPr>
          <a:lstStyle/>
          <a:p>
            <a:r>
              <a:rPr lang="en-GB" dirty="0"/>
              <a:t>How to improve the quality of human life on Earth?</a:t>
            </a:r>
          </a:p>
        </p:txBody>
      </p:sp>
      <p:sp>
        <p:nvSpPr>
          <p:cNvPr id="4" name="Content Placeholder 3">
            <a:extLst>
              <a:ext uri="{FF2B5EF4-FFF2-40B4-BE49-F238E27FC236}">
                <a16:creationId xmlns:a16="http://schemas.microsoft.com/office/drawing/2014/main" xmlns="" id="{DF529EA4-2399-4F7D-8EFA-253B071260CC}"/>
              </a:ext>
            </a:extLst>
          </p:cNvPr>
          <p:cNvSpPr>
            <a:spLocks noGrp="1"/>
          </p:cNvSpPr>
          <p:nvPr>
            <p:ph sz="half" idx="1"/>
          </p:nvPr>
        </p:nvSpPr>
        <p:spPr>
          <a:xfrm>
            <a:off x="6153150" y="2117777"/>
            <a:ext cx="3886200" cy="4016620"/>
          </a:xfrm>
        </p:spPr>
        <p:txBody>
          <a:bodyPr/>
          <a:lstStyle/>
          <a:p>
            <a:pPr marL="0" indent="0">
              <a:buNone/>
            </a:pPr>
            <a:r>
              <a:rPr lang="en-GB" b="1" dirty="0"/>
              <a:t>Economics of the Anthropocene Age</a:t>
            </a:r>
          </a:p>
          <a:p>
            <a:pPr marL="0" indent="0">
              <a:buNone/>
            </a:pPr>
            <a:endParaRPr lang="en-GB" b="1" dirty="0"/>
          </a:p>
          <a:p>
            <a:pPr marL="0" indent="0">
              <a:buNone/>
            </a:pPr>
            <a:r>
              <a:rPr lang="en-GB" b="1" dirty="0"/>
              <a:t>Adolfo Figueroa </a:t>
            </a:r>
          </a:p>
          <a:p>
            <a:pPr marL="0" indent="0">
              <a:buNone/>
            </a:pPr>
            <a:endParaRPr lang="en-GB" b="1" dirty="0"/>
          </a:p>
          <a:p>
            <a:pPr marL="0" indent="0">
              <a:buNone/>
            </a:pPr>
            <a:r>
              <a:rPr lang="en-GB" sz="2215" b="1" dirty="0"/>
              <a:t>ISBN 978-3-319-62584-3</a:t>
            </a:r>
          </a:p>
          <a:p>
            <a:endParaRPr lang="en-GB" dirty="0"/>
          </a:p>
        </p:txBody>
      </p:sp>
      <p:pic>
        <p:nvPicPr>
          <p:cNvPr id="5" name="Picture 2" descr="https://images.springer.com/sgw/books/medium/9783319625836.jpg">
            <a:extLst>
              <a:ext uri="{FF2B5EF4-FFF2-40B4-BE49-F238E27FC236}">
                <a16:creationId xmlns:a16="http://schemas.microsoft.com/office/drawing/2014/main" xmlns="" id="{40B3BDEB-4C1E-42DD-B04B-52EF35B11A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5239" y="2097107"/>
            <a:ext cx="2778997" cy="4123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C15693D1-CC6E-4EB9-B1CD-552CC28A7886}"/>
              </a:ext>
            </a:extLst>
          </p:cNvPr>
          <p:cNvSpPr/>
          <p:nvPr/>
        </p:nvSpPr>
        <p:spPr>
          <a:xfrm>
            <a:off x="2152650" y="4159439"/>
            <a:ext cx="7886700" cy="1930698"/>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15" b="1" dirty="0">
                <a:solidFill>
                  <a:srgbClr val="C00000"/>
                </a:solidFill>
              </a:rPr>
              <a:t>A zero growth economy to control environmental degradation.</a:t>
            </a:r>
          </a:p>
          <a:p>
            <a:pPr algn="ctr"/>
            <a:endParaRPr lang="en-GB" sz="2215" b="1" dirty="0">
              <a:solidFill>
                <a:srgbClr val="C00000"/>
              </a:solidFill>
            </a:endParaRPr>
          </a:p>
          <a:p>
            <a:pPr algn="ctr"/>
            <a:r>
              <a:rPr lang="en-GB" sz="2215" b="1" dirty="0">
                <a:solidFill>
                  <a:srgbClr val="C00000"/>
                </a:solidFill>
              </a:rPr>
              <a:t>A zero growth society with income redistribution &amp; a guaranteed minimum income financed by the taxation of global profits.</a:t>
            </a:r>
          </a:p>
        </p:txBody>
      </p:sp>
    </p:spTree>
    <p:extLst>
      <p:ext uri="{BB962C8B-B14F-4D97-AF65-F5344CB8AC3E}">
        <p14:creationId xmlns:p14="http://schemas.microsoft.com/office/powerpoint/2010/main" val="425674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C2D6C9-76A6-43C7-AA0D-489F8BFAC5B8}"/>
              </a:ext>
            </a:extLst>
          </p:cNvPr>
          <p:cNvSpPr>
            <a:spLocks noGrp="1"/>
          </p:cNvSpPr>
          <p:nvPr>
            <p:ph type="title"/>
          </p:nvPr>
        </p:nvSpPr>
        <p:spPr>
          <a:xfrm>
            <a:off x="2152651" y="600811"/>
            <a:ext cx="8370344" cy="1223597"/>
          </a:xfrm>
        </p:spPr>
        <p:txBody>
          <a:bodyPr>
            <a:normAutofit fontScale="90000"/>
          </a:bodyPr>
          <a:lstStyle/>
          <a:p>
            <a:r>
              <a:rPr lang="en-GB" dirty="0"/>
              <a:t>How to improve the quality of human life on Earth?</a:t>
            </a:r>
          </a:p>
        </p:txBody>
      </p:sp>
      <p:sp>
        <p:nvSpPr>
          <p:cNvPr id="4" name="Content Placeholder 3">
            <a:extLst>
              <a:ext uri="{FF2B5EF4-FFF2-40B4-BE49-F238E27FC236}">
                <a16:creationId xmlns:a16="http://schemas.microsoft.com/office/drawing/2014/main" xmlns="" id="{DF529EA4-2399-4F7D-8EFA-253B071260CC}"/>
              </a:ext>
            </a:extLst>
          </p:cNvPr>
          <p:cNvSpPr>
            <a:spLocks noGrp="1"/>
          </p:cNvSpPr>
          <p:nvPr>
            <p:ph sz="half" idx="1"/>
          </p:nvPr>
        </p:nvSpPr>
        <p:spPr>
          <a:xfrm>
            <a:off x="6153150" y="2117777"/>
            <a:ext cx="3886200" cy="4016620"/>
          </a:xfrm>
        </p:spPr>
        <p:txBody>
          <a:bodyPr/>
          <a:lstStyle/>
          <a:p>
            <a:pPr marL="0" indent="0">
              <a:buNone/>
            </a:pPr>
            <a:r>
              <a:rPr lang="en-GB" b="1" dirty="0"/>
              <a:t>Economics of the Anthropocene Age</a:t>
            </a:r>
          </a:p>
          <a:p>
            <a:pPr marL="0" indent="0">
              <a:buNone/>
            </a:pPr>
            <a:endParaRPr lang="en-GB" b="1" dirty="0"/>
          </a:p>
          <a:p>
            <a:pPr marL="0" indent="0">
              <a:buNone/>
            </a:pPr>
            <a:r>
              <a:rPr lang="en-GB" b="1" dirty="0"/>
              <a:t>Adolfo Figueroa </a:t>
            </a:r>
          </a:p>
          <a:p>
            <a:pPr marL="0" indent="0">
              <a:buNone/>
            </a:pPr>
            <a:endParaRPr lang="en-GB" b="1" dirty="0"/>
          </a:p>
          <a:p>
            <a:pPr marL="0" indent="0">
              <a:buNone/>
            </a:pPr>
            <a:r>
              <a:rPr lang="en-GB" sz="2215" b="1" dirty="0"/>
              <a:t>ISBN 978-3-319-62584-3</a:t>
            </a:r>
          </a:p>
          <a:p>
            <a:endParaRPr lang="en-GB" dirty="0"/>
          </a:p>
        </p:txBody>
      </p:sp>
      <p:pic>
        <p:nvPicPr>
          <p:cNvPr id="5" name="Picture 2" descr="https://images.springer.com/sgw/books/medium/9783319625836.jpg">
            <a:extLst>
              <a:ext uri="{FF2B5EF4-FFF2-40B4-BE49-F238E27FC236}">
                <a16:creationId xmlns:a16="http://schemas.microsoft.com/office/drawing/2014/main" xmlns="" id="{40B3BDEB-4C1E-42DD-B04B-52EF35B11A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5239" y="2097107"/>
            <a:ext cx="2778997" cy="41230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C15693D1-CC6E-4EB9-B1CD-552CC28A7886}"/>
              </a:ext>
            </a:extLst>
          </p:cNvPr>
          <p:cNvSpPr/>
          <p:nvPr/>
        </p:nvSpPr>
        <p:spPr>
          <a:xfrm>
            <a:off x="2152650" y="4159439"/>
            <a:ext cx="7886700" cy="1930698"/>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15" b="1" dirty="0">
                <a:solidFill>
                  <a:srgbClr val="C00000"/>
                </a:solidFill>
              </a:rPr>
              <a:t>A zero growth economy to </a:t>
            </a:r>
            <a:r>
              <a:rPr lang="en-GB" sz="2215" b="1" dirty="0">
                <a:solidFill>
                  <a:srgbClr val="C00000"/>
                </a:solidFill>
                <a:highlight>
                  <a:srgbClr val="FFFF00"/>
                </a:highlight>
              </a:rPr>
              <a:t>control environmental degradation</a:t>
            </a:r>
            <a:r>
              <a:rPr lang="en-GB" sz="2215" b="1" dirty="0">
                <a:solidFill>
                  <a:srgbClr val="C00000"/>
                </a:solidFill>
              </a:rPr>
              <a:t>.</a:t>
            </a:r>
          </a:p>
          <a:p>
            <a:pPr algn="ctr"/>
            <a:endParaRPr lang="en-GB" sz="2215" b="1" dirty="0">
              <a:solidFill>
                <a:srgbClr val="C00000"/>
              </a:solidFill>
            </a:endParaRPr>
          </a:p>
          <a:p>
            <a:pPr algn="ctr"/>
            <a:r>
              <a:rPr lang="en-GB" sz="2215" b="1" dirty="0">
                <a:solidFill>
                  <a:srgbClr val="C00000"/>
                </a:solidFill>
              </a:rPr>
              <a:t>A zero growth society with </a:t>
            </a:r>
            <a:r>
              <a:rPr lang="en-GB" sz="2215" b="1" dirty="0">
                <a:solidFill>
                  <a:srgbClr val="C00000"/>
                </a:solidFill>
                <a:highlight>
                  <a:srgbClr val="FFFF00"/>
                </a:highlight>
              </a:rPr>
              <a:t>income redistribution &amp; a guaranteed minimum income financed by the taxation of global profits</a:t>
            </a:r>
            <a:r>
              <a:rPr lang="en-GB" sz="2215" b="1" dirty="0">
                <a:solidFill>
                  <a:srgbClr val="C00000"/>
                </a:solidFill>
              </a:rPr>
              <a:t>.</a:t>
            </a:r>
          </a:p>
        </p:txBody>
      </p:sp>
    </p:spTree>
    <p:extLst>
      <p:ext uri="{BB962C8B-B14F-4D97-AF65-F5344CB8AC3E}">
        <p14:creationId xmlns:p14="http://schemas.microsoft.com/office/powerpoint/2010/main" val="214427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15693D1-CC6E-4EB9-B1CD-552CC28A7886}"/>
              </a:ext>
            </a:extLst>
          </p:cNvPr>
          <p:cNvSpPr/>
          <p:nvPr/>
        </p:nvSpPr>
        <p:spPr>
          <a:xfrm>
            <a:off x="2152650" y="4159439"/>
            <a:ext cx="7886700" cy="1930698"/>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15" b="1" dirty="0">
                <a:solidFill>
                  <a:srgbClr val="C00000"/>
                </a:solidFill>
              </a:rPr>
              <a:t>A zero growth economy to </a:t>
            </a:r>
            <a:r>
              <a:rPr lang="en-GB" sz="2215" b="1" dirty="0">
                <a:solidFill>
                  <a:srgbClr val="C00000"/>
                </a:solidFill>
                <a:highlight>
                  <a:srgbClr val="FFFF00"/>
                </a:highlight>
              </a:rPr>
              <a:t>control environmental degradation</a:t>
            </a:r>
            <a:r>
              <a:rPr lang="en-GB" sz="2215" b="1" dirty="0">
                <a:solidFill>
                  <a:srgbClr val="C00000"/>
                </a:solidFill>
              </a:rPr>
              <a:t>.</a:t>
            </a:r>
          </a:p>
          <a:p>
            <a:pPr algn="ctr"/>
            <a:endParaRPr lang="en-GB" sz="2215" b="1" dirty="0">
              <a:solidFill>
                <a:srgbClr val="C00000"/>
              </a:solidFill>
            </a:endParaRPr>
          </a:p>
          <a:p>
            <a:pPr algn="ctr"/>
            <a:r>
              <a:rPr lang="en-GB" sz="2215" b="1" dirty="0">
                <a:solidFill>
                  <a:srgbClr val="C00000"/>
                </a:solidFill>
              </a:rPr>
              <a:t>A zero growth society with </a:t>
            </a:r>
            <a:r>
              <a:rPr lang="en-GB" sz="2215" b="1" dirty="0">
                <a:solidFill>
                  <a:srgbClr val="C00000"/>
                </a:solidFill>
                <a:highlight>
                  <a:srgbClr val="FFFF00"/>
                </a:highlight>
              </a:rPr>
              <a:t>income redistribution &amp; a guaranteed minimum income financed by the taxation of global profits</a:t>
            </a:r>
            <a:r>
              <a:rPr lang="en-GB" sz="2215" b="1" dirty="0">
                <a:solidFill>
                  <a:srgbClr val="C00000"/>
                </a:solidFill>
              </a:rPr>
              <a:t>.</a:t>
            </a:r>
          </a:p>
        </p:txBody>
      </p:sp>
      <p:pic>
        <p:nvPicPr>
          <p:cNvPr id="4100" name="Picture 4" descr="Image result for investment innovation internationalisation inclusive growth">
            <a:extLst>
              <a:ext uri="{FF2B5EF4-FFF2-40B4-BE49-F238E27FC236}">
                <a16:creationId xmlns:a16="http://schemas.microsoft.com/office/drawing/2014/main" xmlns="" id="{F5A0C80E-2DCA-48B6-8F06-4AC89ED480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8410" y="425492"/>
            <a:ext cx="6233746" cy="358726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xmlns="" id="{3C0E7332-7EF0-4472-95A0-5594D0CC1389}"/>
              </a:ext>
            </a:extLst>
          </p:cNvPr>
          <p:cNvCxnSpPr>
            <a:cxnSpLocks/>
          </p:cNvCxnSpPr>
          <p:nvPr/>
        </p:nvCxnSpPr>
        <p:spPr>
          <a:xfrm>
            <a:off x="2414016" y="4637092"/>
            <a:ext cx="285859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84F6FDF-4E8F-4A74-882C-BFA050EC59C8}"/>
              </a:ext>
            </a:extLst>
          </p:cNvPr>
          <p:cNvCxnSpPr>
            <a:cxnSpLocks/>
          </p:cNvCxnSpPr>
          <p:nvPr/>
        </p:nvCxnSpPr>
        <p:spPr>
          <a:xfrm>
            <a:off x="2225802" y="5301556"/>
            <a:ext cx="285859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85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6092</TotalTime>
  <Words>1486</Words>
  <Application>Microsoft Office PowerPoint</Application>
  <PresentationFormat>Widescreen</PresentationFormat>
  <Paragraphs>109</Paragraphs>
  <Slides>15</Slides>
  <Notes>14</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How to improve the quality of human life on Earth?</vt:lpstr>
      <vt:lpstr>How to improve the quality of human life on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Circular Economy Specific</dc:title>
  <dc:creator>David Scott</dc:creator>
  <cp:lastModifiedBy>Catherine Maguire</cp:lastModifiedBy>
  <cp:revision>151</cp:revision>
  <cp:lastPrinted>2018-02-19T14:08:34Z</cp:lastPrinted>
  <dcterms:created xsi:type="dcterms:W3CDTF">2017-02-06T08:00:16Z</dcterms:created>
  <dcterms:modified xsi:type="dcterms:W3CDTF">2019-05-27T08:00:51Z</dcterms:modified>
</cp:coreProperties>
</file>